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65">
          <p15:clr>
            <a:srgbClr val="9AA0A6"/>
          </p15:clr>
        </p15:guide>
      </p15:sldGuideLst>
    </p:ext>
    <p:ext uri="GoogleSlidesCustomDataVersion2">
      <go:slidesCustomData xmlns:go="http://customooxmlschemas.google.com/" r:id="rId79" roundtripDataSignature="AMtx7mgKXUZ51lo3mlaZ4GfuvhIQB6qT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65" orient="horz"/>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21" Type="http://schemas.openxmlformats.org/officeDocument/2006/relationships/slide" Target="slides/slide16.xml"/><Relationship Id="rId68" Type="http://schemas.openxmlformats.org/officeDocument/2006/relationships/slide" Target="slides/slide63.xml"/><Relationship Id="rId16" Type="http://schemas.openxmlformats.org/officeDocument/2006/relationships/slide" Target="slides/slide11.xml"/><Relationship Id="rId74" Type="http://schemas.openxmlformats.org/officeDocument/2006/relationships/slide" Target="slides/slide69.xml"/><Relationship Id="rId32" Type="http://schemas.openxmlformats.org/officeDocument/2006/relationships/slide" Target="slides/slide27.xml"/><Relationship Id="rId79" Type="http://customschemas.google.com/relationships/presentationmetadata" Target="metadata"/><Relationship Id="rId37" Type="http://schemas.openxmlformats.org/officeDocument/2006/relationships/slide" Target="slides/slide32.xml"/><Relationship Id="rId53" Type="http://schemas.openxmlformats.org/officeDocument/2006/relationships/slide" Target="slides/slide48.xml"/><Relationship Id="rId11" Type="http://schemas.openxmlformats.org/officeDocument/2006/relationships/slide" Target="slides/slide6.xml"/><Relationship Id="rId58" Type="http://schemas.openxmlformats.org/officeDocument/2006/relationships/slide" Target="slides/slide53.xml"/><Relationship Id="rId5"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customXml" Target="../customXml/item3.xml"/><Relationship Id="rId19" Type="http://schemas.openxmlformats.org/officeDocument/2006/relationships/slide" Target="slides/slide14.xml"/><Relationship Id="rId43" Type="http://schemas.openxmlformats.org/officeDocument/2006/relationships/slide" Target="slides/slide38.xml"/><Relationship Id="rId48" Type="http://schemas.openxmlformats.org/officeDocument/2006/relationships/slide" Target="slides/slide43.xml"/><Relationship Id="rId30" Type="http://schemas.openxmlformats.org/officeDocument/2006/relationships/slide" Target="slides/slide25.xml"/><Relationship Id="rId77" Type="http://schemas.openxmlformats.org/officeDocument/2006/relationships/slide" Target="slides/slide72.xml"/><Relationship Id="rId35" Type="http://schemas.openxmlformats.org/officeDocument/2006/relationships/slide" Target="slides/slide30.xml"/><Relationship Id="rId64" Type="http://schemas.openxmlformats.org/officeDocument/2006/relationships/slide" Target="slides/slide59.xml"/><Relationship Id="rId22" Type="http://schemas.openxmlformats.org/officeDocument/2006/relationships/slide" Target="slides/slide17.xml"/><Relationship Id="rId69" Type="http://schemas.openxmlformats.org/officeDocument/2006/relationships/slide" Target="slides/slide64.xml"/><Relationship Id="rId27" Type="http://schemas.openxmlformats.org/officeDocument/2006/relationships/slide" Target="slides/slide22.xml"/><Relationship Id="rId56" Type="http://schemas.openxmlformats.org/officeDocument/2006/relationships/slide" Target="slides/slide51.xml"/><Relationship Id="rId14" Type="http://schemas.openxmlformats.org/officeDocument/2006/relationships/slide" Target="slides/slide9.xml"/><Relationship Id="rId8" Type="http://schemas.openxmlformats.org/officeDocument/2006/relationships/slide" Target="slides/slide3.xml"/><Relationship Id="rId72" Type="http://schemas.openxmlformats.org/officeDocument/2006/relationships/slide" Target="slides/slide67.xml"/><Relationship Id="rId51" Type="http://schemas.openxmlformats.org/officeDocument/2006/relationships/slide" Target="slides/slide46.xml"/><Relationship Id="rId80" Type="http://schemas.openxmlformats.org/officeDocument/2006/relationships/customXml" Target="../customXml/item1.xml"/><Relationship Id="rId3" Type="http://schemas.openxmlformats.org/officeDocument/2006/relationships/presProps" Target="presProps.xml"/><Relationship Id="rId46" Type="http://schemas.openxmlformats.org/officeDocument/2006/relationships/slide" Target="slides/slide41.xml"/><Relationship Id="rId33" Type="http://schemas.openxmlformats.org/officeDocument/2006/relationships/slide" Target="slides/slide28.xml"/><Relationship Id="rId38" Type="http://schemas.openxmlformats.org/officeDocument/2006/relationships/slide" Target="slides/slide33.xml"/><Relationship Id="rId67" Type="http://schemas.openxmlformats.org/officeDocument/2006/relationships/slide" Target="slides/slide62.xml"/><Relationship Id="rId25" Type="http://schemas.openxmlformats.org/officeDocument/2006/relationships/slide" Target="slides/slide20.xml"/><Relationship Id="rId12" Type="http://schemas.openxmlformats.org/officeDocument/2006/relationships/slide" Target="slides/slide7.xml"/><Relationship Id="rId59" Type="http://schemas.openxmlformats.org/officeDocument/2006/relationships/slide" Target="slides/slide54.xml"/><Relationship Id="rId17" Type="http://schemas.openxmlformats.org/officeDocument/2006/relationships/slide" Target="slides/slide12.xml"/><Relationship Id="rId41" Type="http://schemas.openxmlformats.org/officeDocument/2006/relationships/slide" Target="slides/slide36.xml"/><Relationship Id="rId75" Type="http://schemas.openxmlformats.org/officeDocument/2006/relationships/slide" Target="slides/slide70.xml"/><Relationship Id="rId70" Type="http://schemas.openxmlformats.org/officeDocument/2006/relationships/slide" Target="slides/slide65.xml"/><Relationship Id="rId62" Type="http://schemas.openxmlformats.org/officeDocument/2006/relationships/slide" Target="slides/slide57.xml"/><Relationship Id="rId20" Type="http://schemas.openxmlformats.org/officeDocument/2006/relationships/slide" Target="slides/slide15.xml"/><Relationship Id="rId54" Type="http://schemas.openxmlformats.org/officeDocument/2006/relationships/slide" Target="slides/slide49.xml"/><Relationship Id="rId1" Type="http://schemas.openxmlformats.org/officeDocument/2006/relationships/theme" Target="theme/theme1.xml"/><Relationship Id="rId6" Type="http://schemas.openxmlformats.org/officeDocument/2006/relationships/slide" Target="slides/slide1.xml"/><Relationship Id="rId49" Type="http://schemas.openxmlformats.org/officeDocument/2006/relationships/slide" Target="slides/slide44.xml"/><Relationship Id="rId36" Type="http://schemas.openxmlformats.org/officeDocument/2006/relationships/slide" Target="slides/slide31.xml"/><Relationship Id="rId23" Type="http://schemas.openxmlformats.org/officeDocument/2006/relationships/slide" Target="slides/slide18.xml"/><Relationship Id="rId28" Type="http://schemas.openxmlformats.org/officeDocument/2006/relationships/slide" Target="slides/slide23.xml"/><Relationship Id="rId57" Type="http://schemas.openxmlformats.org/officeDocument/2006/relationships/slide" Target="slides/slide52.xml"/><Relationship Id="rId15" Type="http://schemas.openxmlformats.org/officeDocument/2006/relationships/slide" Target="slides/slide10.xml"/><Relationship Id="rId44" Type="http://schemas.openxmlformats.org/officeDocument/2006/relationships/slide" Target="slides/slide39.xml"/><Relationship Id="rId73" Type="http://schemas.openxmlformats.org/officeDocument/2006/relationships/slide" Target="slides/slide68.xml"/><Relationship Id="rId31" Type="http://schemas.openxmlformats.org/officeDocument/2006/relationships/slide" Target="slides/slide26.xml"/><Relationship Id="rId78" Type="http://schemas.openxmlformats.org/officeDocument/2006/relationships/slide" Target="slides/slide73.xml"/><Relationship Id="rId65" Type="http://schemas.openxmlformats.org/officeDocument/2006/relationships/slide" Target="slides/slide60.xml"/><Relationship Id="rId60" Type="http://schemas.openxmlformats.org/officeDocument/2006/relationships/slide" Target="slides/slide55.xml"/><Relationship Id="rId52" Type="http://schemas.openxmlformats.org/officeDocument/2006/relationships/slide" Target="slides/slide47.xml"/><Relationship Id="rId10" Type="http://schemas.openxmlformats.org/officeDocument/2006/relationships/slide" Target="slides/slide5.xml"/><Relationship Id="rId81" Type="http://schemas.openxmlformats.org/officeDocument/2006/relationships/customXml" Target="../customXml/item2.xml"/><Relationship Id="rId4" Type="http://schemas.openxmlformats.org/officeDocument/2006/relationships/slideMaster" Target="slideMasters/slideMaster1.xml"/><Relationship Id="rId9" Type="http://schemas.openxmlformats.org/officeDocument/2006/relationships/slide" Target="slides/slide4.xml"/><Relationship Id="rId39" Type="http://schemas.openxmlformats.org/officeDocument/2006/relationships/slide" Target="slides/slide34.xml"/><Relationship Id="rId13" Type="http://schemas.openxmlformats.org/officeDocument/2006/relationships/slide" Target="slides/slide8.xml"/><Relationship Id="rId18" Type="http://schemas.openxmlformats.org/officeDocument/2006/relationships/slide" Target="slides/slide13.xml"/><Relationship Id="rId76" Type="http://schemas.openxmlformats.org/officeDocument/2006/relationships/slide" Target="slides/slide7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viewProps" Target="viewProps.xml"/><Relationship Id="rId29" Type="http://schemas.openxmlformats.org/officeDocument/2006/relationships/slide" Target="slides/slide24.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24"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cce2537c60_1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1cce2537c60_1_1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cce2537c60_1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g1cce2537c60_1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cce2537c60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1cce2537c60_1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cce2537c60_1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g1cce2537c60_1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cce2537c60_1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g1cce2537c60_1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cce2537c60_1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g1cce2537c60_1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cce2537c60_1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g1cce2537c60_1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cce2537c60_1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1cce2537c60_1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cce2537c60_1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g1cce2537c60_1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cce2537c60_1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g1cce2537c60_1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cce2537c6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g1cce2537c6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cce2537c60_1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g1cce2537c60_1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cce2537c60_1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g1cce2537c60_1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cce2537c60_1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1cce2537c60_1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cce2537c60_1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1cce2537c60_1_2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cce2537c60_1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1cce2537c60_1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cce2537c60_1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1cce2537c60_1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cce2537c60_1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g1cce2537c60_1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cce2537c60_1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1" name="Google Shape;261;g1cce2537c60_1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cce2537c60_1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g1cce2537c60_1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cce2537c60_1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g1cce2537c60_1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cce2537c60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g1cce2537c60_1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cce2537c60_1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g1cce2537c60_1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cce2537c60_1_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g1cce2537c60_1_3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cce2537c60_1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g1cce2537c60_1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cce2537c60_1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g1cce2537c60_1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cce2537c60_1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g1cce2537c60_1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cce2537c60_1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g1cce2537c60_1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cce2537c60_1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g1cce2537c60_1_3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cce2537c60_1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1cce2537c60_1_3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cce2537c60_1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g1cce2537c60_1_4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cce2537c60_1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5" name="Google Shape;345;g1cce2537c60_1_4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cce2537c60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g1cce2537c60_1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cce2537c60_1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g1cce2537c60_1_4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cce2537c60_1_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g1cce2537c60_1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d429d8cd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 name="Google Shape;368;g10d429d8cdb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d5201f39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g10d5201f39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d429d8cd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g10d429d8cdb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63629f4e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63629f4e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63629f4ef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63629f4ef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63629f4efd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263629f4efd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63629f4ef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263629f4ef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3629f4efd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263629f4ef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cce2537c60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g1cce2537c60_1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63629f4efd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63629f4efd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63629f4efd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263629f4efd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3629f4efd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63629f4ef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63629f4efd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63629f4efd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63629f4efd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g263629f4efd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63629f4efd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263629f4efd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63629f4efd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63629f4efd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3629f4efd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63629f4efd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63629f4efd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263629f4efd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63629f4efd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263629f4efd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cce2537c60_1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g1cce2537c60_1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3629f4efd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263629f4efd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63629f4efd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263629f4efd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3629f4efd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263629f4efd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3629f4efd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263629f4efd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63629f4efd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263629f4efd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63629f4efd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63629f4efd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63629f4efd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263629f4efd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63629f4efd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63629f4efd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3629f4efd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63629f4efd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63629f4efd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g263629f4efd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cce2537c60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g1cce2537c60_1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63629f4efd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63629f4efd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63629f4efd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263629f4efd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63629f4efd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263629f4efd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cce2537c60_1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g1cce2537c60_1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cce2537c60_1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g1cce2537c60_1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5"/>
          <p:cNvSpPr txBox="1"/>
          <p:nvPr>
            <p:ph idx="12" type="sldNum"/>
          </p:nvPr>
        </p:nvSpPr>
        <p:spPr>
          <a:xfrm>
            <a:off x="8528725" y="3391200"/>
            <a:ext cx="2743200" cy="3651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p:nvPr>
            <p:ph idx="2" type="pic"/>
          </p:nvPr>
        </p:nvSpPr>
        <p:spPr>
          <a:xfrm>
            <a:off x="5183188" y="987425"/>
            <a:ext cx="6172200" cy="4873625"/>
          </a:xfrm>
          <a:prstGeom prst="rect">
            <a:avLst/>
          </a:prstGeom>
          <a:noFill/>
          <a:ln>
            <a:noFill/>
          </a:ln>
        </p:spPr>
      </p:sp>
      <p:sp>
        <p:nvSpPr>
          <p:cNvPr id="72" name="Google Shape;72;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r>
              <a:t/>
            </a:r>
            <a:endParaRPr/>
          </a:p>
        </p:txBody>
      </p:sp>
      <p:sp>
        <p:nvSpPr>
          <p:cNvPr id="11" name="Google Shape;11;p14"/>
          <p:cNvSpPr txBox="1"/>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t/>
            </a:r>
            <a:endParaRPr b="0" i="0" sz="4400" u="none" cap="none" strike="noStrike">
              <a:solidFill>
                <a:schemeClr val="dk1"/>
              </a:solidFill>
              <a:latin typeface="Calibri"/>
              <a:ea typeface="Calibri"/>
              <a:cs typeface="Calibri"/>
              <a:sym typeface="Calibri"/>
            </a:endParaRPr>
          </a:p>
        </p:txBody>
      </p:sp>
      <p:sp>
        <p:nvSpPr>
          <p:cNvPr id="12" name="Google Shape;12;p14"/>
          <p:cNvSpPr txBox="1"/>
          <p:nvPr/>
        </p:nvSpPr>
        <p:spPr>
          <a:xfrm>
            <a:off x="902400" y="1891963"/>
            <a:ext cx="10515600" cy="4351200"/>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 name="Google Shape;13;p14"/>
          <p:cNvSpPr txBox="1"/>
          <p:nvPr/>
        </p:nvSpPr>
        <p:spPr>
          <a:xfrm>
            <a:off x="2790463" y="6356348"/>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88888"/>
              </a:solidFill>
              <a:latin typeface="Calibri"/>
              <a:ea typeface="Calibri"/>
              <a:cs typeface="Calibri"/>
              <a:sym typeface="Calibri"/>
            </a:endParaRPr>
          </a:p>
        </p:txBody>
      </p:sp>
      <p:sp>
        <p:nvSpPr>
          <p:cNvPr id="14" name="Google Shape;14;p14"/>
          <p:cNvSpPr txBox="1"/>
          <p:nvPr/>
        </p:nvSpPr>
        <p:spPr>
          <a:xfrm>
            <a:off x="8747025" y="5137550"/>
            <a:ext cx="27432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888888"/>
              </a:solidFill>
              <a:latin typeface="Calibri"/>
              <a:ea typeface="Calibri"/>
              <a:cs typeface="Calibri"/>
              <a:sym typeface="Calibri"/>
            </a:endParaRPr>
          </a:p>
        </p:txBody>
      </p:sp>
      <p:sp>
        <p:nvSpPr>
          <p:cNvPr id="15" name="Google Shape;15;p14"/>
          <p:cNvSpPr txBox="1"/>
          <p:nvPr/>
        </p:nvSpPr>
        <p:spPr>
          <a:xfrm>
            <a:off x="838200" y="88126"/>
            <a:ext cx="122392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Unibuc Robotics</a:t>
            </a:r>
            <a:endParaRPr b="0" i="0" sz="1400" u="none" cap="none" strike="noStrike">
              <a:solidFill>
                <a:srgbClr val="000000"/>
              </a:solidFill>
              <a:latin typeface="Arial"/>
              <a:ea typeface="Arial"/>
              <a:cs typeface="Arial"/>
              <a:sym typeface="Arial"/>
            </a:endParaRPr>
          </a:p>
        </p:txBody>
      </p:sp>
      <p:sp>
        <p:nvSpPr>
          <p:cNvPr id="16" name="Google Shape;16;p14"/>
          <p:cNvSpPr txBox="1"/>
          <p:nvPr/>
        </p:nvSpPr>
        <p:spPr>
          <a:xfrm>
            <a:off x="10494269" y="88125"/>
            <a:ext cx="85953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202</a:t>
            </a:r>
            <a:r>
              <a:rPr b="1" lang="en-US" sz="1200">
                <a:solidFill>
                  <a:schemeClr val="dk1"/>
                </a:solidFill>
                <a:latin typeface="Calibri"/>
                <a:ea typeface="Calibri"/>
                <a:cs typeface="Calibri"/>
                <a:sym typeface="Calibri"/>
              </a:rPr>
              <a:t>3</a:t>
            </a:r>
            <a:r>
              <a:rPr b="1" i="0" lang="en-US" sz="1200" u="none" cap="none" strike="noStrike">
                <a:solidFill>
                  <a:schemeClr val="dk1"/>
                </a:solidFill>
                <a:latin typeface="Calibri"/>
                <a:ea typeface="Calibri"/>
                <a:cs typeface="Calibri"/>
                <a:sym typeface="Calibri"/>
              </a:rPr>
              <a:t>-202</a:t>
            </a:r>
            <a:r>
              <a:rPr b="1" lang="en-US" sz="1200">
                <a:solidFill>
                  <a:schemeClr val="dk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7" name="Google Shape;17;p14"/>
          <p:cNvSpPr txBox="1"/>
          <p:nvPr/>
        </p:nvSpPr>
        <p:spPr>
          <a:xfrm>
            <a:off x="838199" y="6400412"/>
            <a:ext cx="174175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Introduction to Robotics</a:t>
            </a:r>
            <a:endParaRPr b="0" i="0" sz="1400" u="none" cap="none" strike="noStrike">
              <a:solidFill>
                <a:srgbClr val="000000"/>
              </a:solidFill>
              <a:latin typeface="Arial"/>
              <a:ea typeface="Arial"/>
              <a:cs typeface="Arial"/>
              <a:sym typeface="Arial"/>
            </a:endParaRPr>
          </a:p>
        </p:txBody>
      </p:sp>
      <p:sp>
        <p:nvSpPr>
          <p:cNvPr id="18" name="Google Shape;18;p14"/>
          <p:cNvSpPr txBox="1"/>
          <p:nvPr/>
        </p:nvSpPr>
        <p:spPr>
          <a:xfrm>
            <a:off x="10261325" y="6444575"/>
            <a:ext cx="1092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Course no. 10</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ndrei.dumitriu@fmi.unibuc.r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youtube.com/watch?v=kNVaIqmKUoI" TargetMode="External"/><Relationship Id="rId4" Type="http://schemas.openxmlformats.org/officeDocument/2006/relationships/image" Target="../media/image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gif"/><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youtu.be/LAtPHANEfQo?t=22" TargetMode="External"/><Relationship Id="rId4" Type="http://schemas.openxmlformats.org/officeDocument/2006/relationships/image" Target="../media/image2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youtube.com/watch?v=bCEiOnuODac" TargetMode="External"/><Relationship Id="rId4" Type="http://schemas.openxmlformats.org/officeDocument/2006/relationships/image" Target="../media/image15.png"/><Relationship Id="rId5" Type="http://schemas.openxmlformats.org/officeDocument/2006/relationships/image" Target="../media/image1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www.ti.com/lit/ds/symlink/l293d.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hyperlink" Target="https://www.pesquality.com/blog/open-loop-and-closed-loop-system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howtomechatronics.com/how-it-works/how-servo-motors-work-how-to-control-servos-using-arduino/" TargetMode="Externa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2.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2.pn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2.png"/><Relationship Id="rId4" Type="http://schemas.openxmlformats.org/officeDocument/2006/relationships/image" Target="../media/image34.png"/><Relationship Id="rId5"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5.png"/><Relationship Id="rId4" Type="http://schemas.openxmlformats.org/officeDocument/2006/relationships/image" Target="../media/image10.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4.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3.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6.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6.gif"/><Relationship Id="rId4" Type="http://schemas.openxmlformats.org/officeDocument/2006/relationships/image" Target="../media/image48.png"/><Relationship Id="rId5"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9.gif"/><Relationship Id="rId4" Type="http://schemas.openxmlformats.org/officeDocument/2006/relationships/image" Target="../media/image55.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4.gif"/><Relationship Id="rId4" Type="http://schemas.openxmlformats.org/officeDocument/2006/relationships/image" Target="../media/image53.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8.gif"/><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0.png"/><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0000"/>
              </a:buClr>
              <a:buSzPts val="5400"/>
              <a:buFont typeface="Arial"/>
              <a:buNone/>
            </a:pPr>
            <a:r>
              <a:rPr lang="en-US" sz="5400">
                <a:solidFill>
                  <a:srgbClr val="000000"/>
                </a:solidFill>
                <a:latin typeface="Arial"/>
                <a:ea typeface="Arial"/>
                <a:cs typeface="Arial"/>
                <a:sym typeface="Arial"/>
              </a:rPr>
              <a:t>Introduction to Robotics</a:t>
            </a:r>
            <a:endParaRPr sz="4320">
              <a:solidFill>
                <a:srgbClr val="000000"/>
              </a:solidFill>
              <a:latin typeface="Arial"/>
              <a:ea typeface="Arial"/>
              <a:cs typeface="Arial"/>
              <a:sym typeface="Arial"/>
            </a:endParaRPr>
          </a:p>
          <a:p>
            <a:pPr indent="0" lvl="0" marL="0" rtl="0" algn="ctr">
              <a:lnSpc>
                <a:spcPct val="90000"/>
              </a:lnSpc>
              <a:spcBef>
                <a:spcPts val="0"/>
              </a:spcBef>
              <a:spcAft>
                <a:spcPts val="0"/>
              </a:spcAft>
              <a:buClr>
                <a:srgbClr val="000000"/>
              </a:buClr>
              <a:buSzPts val="5400"/>
              <a:buFont typeface="Arial"/>
              <a:buNone/>
            </a:pPr>
            <a:r>
              <a:rPr lang="en-US" sz="4320">
                <a:solidFill>
                  <a:srgbClr val="000000"/>
                </a:solidFill>
                <a:latin typeface="Arial"/>
                <a:ea typeface="Arial"/>
                <a:cs typeface="Arial"/>
                <a:sym typeface="Arial"/>
              </a:rPr>
              <a:t>Course no. 10</a:t>
            </a:r>
            <a:br>
              <a:rPr b="0" lang="en-US" sz="4320" strike="noStrike">
                <a:solidFill>
                  <a:srgbClr val="000000"/>
                </a:solidFill>
                <a:latin typeface="Arial"/>
                <a:ea typeface="Arial"/>
                <a:cs typeface="Arial"/>
                <a:sym typeface="Arial"/>
              </a:rPr>
            </a:br>
            <a:endParaRPr sz="5400"/>
          </a:p>
        </p:txBody>
      </p:sp>
      <p:sp>
        <p:nvSpPr>
          <p:cNvPr id="93" name="Google Shape;93;p1"/>
          <p:cNvSpPr txBox="1"/>
          <p:nvPr>
            <p:ph idx="1" type="subTitle"/>
          </p:nvPr>
        </p:nvSpPr>
        <p:spPr>
          <a:xfrm>
            <a:off x="1524000" y="3295877"/>
            <a:ext cx="9144000" cy="113733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00000"/>
              </a:buClr>
              <a:buSzPts val="2000"/>
              <a:buNone/>
            </a:pPr>
            <a:r>
              <a:rPr lang="en-US" sz="2000">
                <a:solidFill>
                  <a:srgbClr val="000000"/>
                </a:solidFill>
                <a:latin typeface="Arial"/>
                <a:ea typeface="Arial"/>
                <a:cs typeface="Arial"/>
                <a:sym typeface="Arial"/>
              </a:rPr>
              <a:t>Andrei Dumitriu</a:t>
            </a:r>
            <a:endParaRPr/>
          </a:p>
          <a:p>
            <a:pPr indent="0" lvl="0" marL="0" rtl="0" algn="ctr">
              <a:lnSpc>
                <a:spcPct val="90000"/>
              </a:lnSpc>
              <a:spcBef>
                <a:spcPts val="799"/>
              </a:spcBef>
              <a:spcAft>
                <a:spcPts val="0"/>
              </a:spcAft>
              <a:buClr>
                <a:srgbClr val="000000"/>
              </a:buClr>
              <a:buSzPts val="2000"/>
              <a:buNone/>
            </a:pPr>
            <a:r>
              <a:rPr lang="en-US" sz="2000" u="sng">
                <a:solidFill>
                  <a:srgbClr val="000000"/>
                </a:solidFill>
                <a:latin typeface="Arial"/>
                <a:ea typeface="Arial"/>
                <a:cs typeface="Arial"/>
                <a:sym typeface="Arial"/>
                <a:hlinkClick r:id="rId3">
                  <a:extLst>
                    <a:ext uri="{A12FA001-AC4F-418D-AE19-62706E023703}">
                      <ahyp:hlinkClr val="tx"/>
                    </a:ext>
                  </a:extLst>
                </a:hlinkClick>
              </a:rPr>
              <a:t>andrei.dumitriu@fmi.unibuc.ro</a:t>
            </a:r>
            <a:endParaRPr sz="2000"/>
          </a:p>
        </p:txBody>
      </p:sp>
      <p:sp>
        <p:nvSpPr>
          <p:cNvPr id="94" name="Google Shape;94;p1"/>
          <p:cNvSpPr txBox="1"/>
          <p:nvPr/>
        </p:nvSpPr>
        <p:spPr>
          <a:xfrm>
            <a:off x="3614744" y="4702629"/>
            <a:ext cx="4962512" cy="14055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799"/>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Faculty of Mathematics and Computer Science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799"/>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University of Bucharest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cce2537c60_1_1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Transistors</a:t>
            </a:r>
            <a:endParaRPr/>
          </a:p>
        </p:txBody>
      </p:sp>
      <p:sp>
        <p:nvSpPr>
          <p:cNvPr id="152" name="Google Shape;152;g1cce2537c60_1_1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SzPts val="2000"/>
              <a:buChar char="•"/>
            </a:pPr>
            <a:r>
              <a:rPr lang="en-US" sz="2000"/>
              <a:t>Earlier we saw that simple diodes are made up from two pieces of semiconductor material to form a simple pn-junction and we also learnt about their properties and characteristics.</a:t>
            </a:r>
            <a:endParaRPr sz="2000"/>
          </a:p>
          <a:p>
            <a:pPr indent="-177800" lvl="0" marL="228600" rtl="0" algn="l">
              <a:lnSpc>
                <a:spcPct val="90000"/>
              </a:lnSpc>
              <a:spcBef>
                <a:spcPts val="0"/>
              </a:spcBef>
              <a:spcAft>
                <a:spcPts val="0"/>
              </a:spcAft>
              <a:buSzPts val="2000"/>
              <a:buChar char="•"/>
            </a:pPr>
            <a:r>
              <a:rPr lang="en-US" sz="2000"/>
              <a:t>What happens if we join two diodes together?</a:t>
            </a:r>
            <a:endParaRPr sz="2000"/>
          </a:p>
          <a:p>
            <a:pPr indent="-355600" lvl="1" marL="914400" rtl="0" algn="l">
              <a:lnSpc>
                <a:spcPct val="90000"/>
              </a:lnSpc>
              <a:spcBef>
                <a:spcPts val="0"/>
              </a:spcBef>
              <a:spcAft>
                <a:spcPts val="0"/>
              </a:spcAft>
              <a:buSzPts val="2000"/>
              <a:buChar char="•"/>
            </a:pPr>
            <a:r>
              <a:rPr lang="en-US" sz="2000"/>
              <a:t>It will give us two PN-junctions connected together in series that share a common </a:t>
            </a:r>
            <a:r>
              <a:rPr b="1" lang="en-US" sz="2000"/>
              <a:t>P or N</a:t>
            </a:r>
            <a:r>
              <a:rPr lang="en-US" sz="2000"/>
              <a:t> terminal. The fusion of these two diodes produces a three layer, two junction, three terminal device forming the basis of a </a:t>
            </a:r>
            <a:r>
              <a:rPr b="1" lang="en-US" sz="2000"/>
              <a:t>Bipolar Junction Transistor</a:t>
            </a:r>
            <a:r>
              <a:rPr lang="en-US" sz="2000"/>
              <a:t>, or </a:t>
            </a:r>
            <a:r>
              <a:rPr b="1" lang="en-US" sz="2000"/>
              <a:t>BJT </a:t>
            </a:r>
            <a:r>
              <a:rPr lang="en-US" sz="2000"/>
              <a:t>for short.</a:t>
            </a:r>
            <a:endParaRPr sz="2000"/>
          </a:p>
          <a:p>
            <a:pPr indent="-355600" lvl="0" marL="457200" rtl="0" algn="l">
              <a:lnSpc>
                <a:spcPct val="90000"/>
              </a:lnSpc>
              <a:spcBef>
                <a:spcPts val="0"/>
              </a:spcBef>
              <a:spcAft>
                <a:spcPts val="0"/>
              </a:spcAft>
              <a:buSzPts val="2000"/>
              <a:buChar char="•"/>
            </a:pPr>
            <a:r>
              <a:rPr lang="en-US" sz="2000"/>
              <a:t>Transistors are three terminal active devices made from different semiconductor materials that can act as either an </a:t>
            </a:r>
            <a:r>
              <a:rPr b="1" lang="en-US" sz="2000"/>
              <a:t>insulator </a:t>
            </a:r>
            <a:r>
              <a:rPr lang="en-US" sz="2000"/>
              <a:t>or a </a:t>
            </a:r>
            <a:r>
              <a:rPr b="1" lang="en-US" sz="2000"/>
              <a:t>conductor by the application of a small signal voltage</a:t>
            </a:r>
            <a:r>
              <a:rPr lang="en-US" sz="2000"/>
              <a:t>. The transistor’s ability to change between these two states enables it to have two basic functions: “</a:t>
            </a:r>
            <a:r>
              <a:rPr b="1" lang="en-US" sz="2000"/>
              <a:t>switching</a:t>
            </a:r>
            <a:r>
              <a:rPr lang="en-US" sz="2000"/>
              <a:t>” (digital electronics) or “</a:t>
            </a:r>
            <a:r>
              <a:rPr b="1" lang="en-US" sz="2000"/>
              <a:t>amplification</a:t>
            </a:r>
            <a:r>
              <a:rPr lang="en-US" sz="2000"/>
              <a:t>” (analogue electronics).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cce2537c60_1_1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Transistors</a:t>
            </a:r>
            <a:endParaRPr/>
          </a:p>
        </p:txBody>
      </p:sp>
      <p:sp>
        <p:nvSpPr>
          <p:cNvPr id="158" name="Google Shape;158;g1cce2537c60_1_144"/>
          <p:cNvSpPr txBox="1"/>
          <p:nvPr>
            <p:ph idx="1" type="body"/>
          </p:nvPr>
        </p:nvSpPr>
        <p:spPr>
          <a:xfrm>
            <a:off x="838200" y="1825625"/>
            <a:ext cx="5285100" cy="44640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The construction and circuit symbols for both the PNP and NPN bipolar transistor are given to the right with the arrow in the circuit symbol always showing the direction of </a:t>
            </a:r>
            <a:r>
              <a:rPr b="1" lang="en-US" sz="2000"/>
              <a:t>“conventional current flow” </a:t>
            </a:r>
            <a:r>
              <a:rPr lang="en-US" sz="2000"/>
              <a:t>between the base terminal and its emitter terminal. The direction of the arrow always points from the positive</a:t>
            </a:r>
            <a:r>
              <a:rPr b="1" lang="en-US" sz="2000"/>
              <a:t> P-type</a:t>
            </a:r>
            <a:r>
              <a:rPr lang="en-US" sz="2000"/>
              <a:t> </a:t>
            </a:r>
            <a:r>
              <a:rPr b="1" lang="en-US" sz="2000"/>
              <a:t>region </a:t>
            </a:r>
            <a:r>
              <a:rPr lang="en-US" sz="2000"/>
              <a:t>to the negative </a:t>
            </a:r>
            <a:r>
              <a:rPr b="1" lang="en-US" sz="2000"/>
              <a:t>N-type</a:t>
            </a:r>
            <a:r>
              <a:rPr lang="en-US" sz="2000"/>
              <a:t> </a:t>
            </a:r>
            <a:r>
              <a:rPr b="1" lang="en-US" sz="2000"/>
              <a:t>region </a:t>
            </a:r>
            <a:r>
              <a:rPr lang="en-US" sz="2000"/>
              <a:t>for both transistor types, exactly the same as for the standard diode symbol.</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p:txBody>
      </p:sp>
      <p:pic>
        <p:nvPicPr>
          <p:cNvPr id="159" name="Google Shape;159;g1cce2537c60_1_144"/>
          <p:cNvPicPr preferRelativeResize="0"/>
          <p:nvPr/>
        </p:nvPicPr>
        <p:blipFill rotWithShape="1">
          <a:blip r:embed="rId3">
            <a:alphaModFix/>
          </a:blip>
          <a:srcRect b="0" l="0" r="0" t="0"/>
          <a:stretch/>
        </p:blipFill>
        <p:spPr>
          <a:xfrm>
            <a:off x="6383450" y="1004888"/>
            <a:ext cx="4895850" cy="484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cce2537c60_1_1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Transistors</a:t>
            </a:r>
            <a:endParaRPr/>
          </a:p>
        </p:txBody>
      </p:sp>
      <p:sp>
        <p:nvSpPr>
          <p:cNvPr id="165" name="Google Shape;165;g1cce2537c60_1_15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The bipolar transistors have the ability to operate within three different regions:</a:t>
            </a:r>
            <a:endParaRPr sz="2000"/>
          </a:p>
          <a:p>
            <a:pPr indent="-355600" lvl="1" marL="914400" rtl="0" algn="l">
              <a:lnSpc>
                <a:spcPct val="90000"/>
              </a:lnSpc>
              <a:spcBef>
                <a:spcPts val="0"/>
              </a:spcBef>
              <a:spcAft>
                <a:spcPts val="0"/>
              </a:spcAft>
              <a:buSzPts val="2000"/>
              <a:buChar char="•"/>
            </a:pPr>
            <a:r>
              <a:rPr b="1" lang="en-US" sz="2000"/>
              <a:t>Active Region</a:t>
            </a:r>
            <a:r>
              <a:rPr lang="en-US" sz="2000"/>
              <a:t>   –   the transistor operates as an amplifier and Ic = β*Ib</a:t>
            </a:r>
            <a:endParaRPr sz="2000"/>
          </a:p>
          <a:p>
            <a:pPr indent="-355600" lvl="1" marL="914400" rtl="0" algn="l">
              <a:lnSpc>
                <a:spcPct val="90000"/>
              </a:lnSpc>
              <a:spcBef>
                <a:spcPts val="0"/>
              </a:spcBef>
              <a:spcAft>
                <a:spcPts val="0"/>
              </a:spcAft>
              <a:buSzPts val="2000"/>
              <a:buChar char="•"/>
            </a:pPr>
            <a:r>
              <a:rPr b="1" lang="en-US" sz="2000"/>
              <a:t>Saturation </a:t>
            </a:r>
            <a:r>
              <a:rPr lang="en-US" sz="2000"/>
              <a:t>  –   the transistor is “Fully-ON” operating as a switch and Ic = I(saturation)</a:t>
            </a:r>
            <a:endParaRPr sz="2000"/>
          </a:p>
          <a:p>
            <a:pPr indent="-355600" lvl="1" marL="914400" rtl="0" algn="l">
              <a:lnSpc>
                <a:spcPct val="90000"/>
              </a:lnSpc>
              <a:spcBef>
                <a:spcPts val="0"/>
              </a:spcBef>
              <a:spcAft>
                <a:spcPts val="0"/>
              </a:spcAft>
              <a:buSzPts val="2000"/>
              <a:buChar char="•"/>
            </a:pPr>
            <a:r>
              <a:rPr b="1" lang="en-US" sz="2000"/>
              <a:t>Cut-off </a:t>
            </a:r>
            <a:r>
              <a:rPr lang="en-US" sz="2000"/>
              <a:t>  –   the transistor is “Fully-OFF” operating as a switch and Ic = 0</a:t>
            </a:r>
            <a:endParaRPr sz="2000"/>
          </a:p>
          <a:p>
            <a:pPr indent="-355600" lvl="0" marL="457200" rtl="0" algn="l">
              <a:lnSpc>
                <a:spcPct val="90000"/>
              </a:lnSpc>
              <a:spcBef>
                <a:spcPts val="0"/>
              </a:spcBef>
              <a:spcAft>
                <a:spcPts val="0"/>
              </a:spcAft>
              <a:buSzPts val="2000"/>
              <a:buChar char="•"/>
            </a:pPr>
            <a:r>
              <a:rPr lang="en-US" sz="2000"/>
              <a:t>The word </a:t>
            </a:r>
            <a:r>
              <a:rPr b="1" lang="en-US" sz="2000"/>
              <a:t>Transistor </a:t>
            </a:r>
            <a:r>
              <a:rPr lang="en-US" sz="2000"/>
              <a:t>is a combination of the two words</a:t>
            </a:r>
            <a:r>
              <a:rPr b="1" lang="en-US" sz="2000"/>
              <a:t> Transfer Varistor</a:t>
            </a:r>
            <a:r>
              <a:rPr lang="en-US" sz="2000"/>
              <a:t> which describes their mode of operation way back in their early days of electronics development.</a:t>
            </a:r>
            <a:endParaRPr sz="2000"/>
          </a:p>
          <a:p>
            <a:pPr indent="-355600" lvl="0" marL="457200" rtl="0" algn="l">
              <a:lnSpc>
                <a:spcPct val="90000"/>
              </a:lnSpc>
              <a:spcBef>
                <a:spcPts val="0"/>
              </a:spcBef>
              <a:spcAft>
                <a:spcPts val="0"/>
              </a:spcAft>
              <a:buSzPts val="2000"/>
              <a:buChar char="•"/>
            </a:pPr>
            <a:r>
              <a:rPr lang="en-US" sz="2000"/>
              <a:t>The </a:t>
            </a:r>
            <a:r>
              <a:rPr b="1" lang="en-US" sz="2000"/>
              <a:t>Bipolar Transistor</a:t>
            </a:r>
            <a:r>
              <a:rPr lang="en-US" sz="2000"/>
              <a:t> basic construction consists of </a:t>
            </a:r>
            <a:r>
              <a:rPr b="1" lang="en-US" sz="2000"/>
              <a:t>two PN-junctions</a:t>
            </a:r>
            <a:r>
              <a:rPr lang="en-US" sz="2000"/>
              <a:t> producing three connecting terminals with each terminal being given a name to identify it from the other two. These three terminals are known and labelled as the</a:t>
            </a:r>
            <a:r>
              <a:rPr b="1" lang="en-US" sz="2000"/>
              <a:t> Emitter ( E )</a:t>
            </a:r>
            <a:r>
              <a:rPr lang="en-US" sz="2000"/>
              <a:t>, the</a:t>
            </a:r>
            <a:r>
              <a:rPr b="1" lang="en-US" sz="2000"/>
              <a:t> Base ( B ) </a:t>
            </a:r>
            <a:r>
              <a:rPr lang="en-US" sz="2000"/>
              <a:t>and the </a:t>
            </a:r>
            <a:r>
              <a:rPr b="1" lang="en-US" sz="2000"/>
              <a:t>Collector ( C )</a:t>
            </a:r>
            <a:r>
              <a:rPr lang="en-US" sz="2000"/>
              <a:t> respectively.</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cce2537c60_1_1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Transistors</a:t>
            </a:r>
            <a:endParaRPr/>
          </a:p>
        </p:txBody>
      </p:sp>
      <p:sp>
        <p:nvSpPr>
          <p:cNvPr id="171" name="Google Shape;171;g1cce2537c60_1_15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b="1" lang="en-US" sz="2000"/>
              <a:t>Bipolar Transistors</a:t>
            </a:r>
            <a:r>
              <a:rPr lang="en-US" sz="2000"/>
              <a:t> are current regulating devices that control the </a:t>
            </a:r>
            <a:r>
              <a:rPr b="1" lang="en-US" sz="2000"/>
              <a:t>amount of current flowing through</a:t>
            </a:r>
            <a:r>
              <a:rPr lang="en-US" sz="2000"/>
              <a:t> them</a:t>
            </a:r>
            <a:r>
              <a:rPr b="1" lang="en-US" sz="2000"/>
              <a:t> from the Emitter to the Collector</a:t>
            </a:r>
            <a:r>
              <a:rPr lang="en-US" sz="2000"/>
              <a:t> terminals in proportion to the amount of biasing voltage applied to their base terminal, thus acting like a </a:t>
            </a:r>
            <a:r>
              <a:rPr b="1" lang="en-US" sz="2000"/>
              <a:t>current-controlled switch</a:t>
            </a:r>
            <a:r>
              <a:rPr lang="en-US" sz="2000"/>
              <a:t>. As </a:t>
            </a:r>
            <a:r>
              <a:rPr b="1" lang="en-US" sz="2000"/>
              <a:t>a small current flowing into the base terminal controls a much larger collector current</a:t>
            </a:r>
            <a:r>
              <a:rPr lang="en-US" sz="2000"/>
              <a:t> forming the basis of transistor action.</a:t>
            </a:r>
            <a:endParaRPr sz="2000"/>
          </a:p>
          <a:p>
            <a:pPr indent="-355600" lvl="0" marL="457200" rtl="0" algn="l">
              <a:lnSpc>
                <a:spcPct val="90000"/>
              </a:lnSpc>
              <a:spcBef>
                <a:spcPts val="0"/>
              </a:spcBef>
              <a:spcAft>
                <a:spcPts val="0"/>
              </a:spcAft>
              <a:buSzPts val="2000"/>
              <a:buChar char="•"/>
            </a:pPr>
            <a:r>
              <a:rPr lang="en-US" sz="2000"/>
              <a:t>The principle of operation of the two transistor types </a:t>
            </a:r>
            <a:r>
              <a:rPr b="1" lang="en-US" sz="2000"/>
              <a:t>PNP and NPN, is exactly the same</a:t>
            </a:r>
            <a:r>
              <a:rPr lang="en-US" sz="2000"/>
              <a:t> the only difference being in their biasing and the polarity of the power supply for each type.</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cce2537c60_1_1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NPN Transistors</a:t>
            </a:r>
            <a:endParaRPr/>
          </a:p>
        </p:txBody>
      </p:sp>
      <p:sp>
        <p:nvSpPr>
          <p:cNvPr id="177" name="Google Shape;177;g1cce2537c60_1_160"/>
          <p:cNvSpPr txBox="1"/>
          <p:nvPr>
            <p:ph idx="1" type="body"/>
          </p:nvPr>
        </p:nvSpPr>
        <p:spPr>
          <a:xfrm>
            <a:off x="838200" y="1825625"/>
            <a:ext cx="52905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The most commonly used transistor configuration is the NPN Transistor.</a:t>
            </a:r>
            <a:endParaRPr sz="2000"/>
          </a:p>
          <a:p>
            <a:pPr indent="-355600" lvl="0" marL="457200" rtl="0" algn="l">
              <a:lnSpc>
                <a:spcPct val="90000"/>
              </a:lnSpc>
              <a:spcBef>
                <a:spcPts val="0"/>
              </a:spcBef>
              <a:spcAft>
                <a:spcPts val="0"/>
              </a:spcAft>
              <a:buSzPts val="2000"/>
              <a:buChar char="•"/>
            </a:pPr>
            <a:r>
              <a:rPr lang="en-US" sz="2000"/>
              <a:t>The voltage between the Base and Emitter ( VBE ), is positive at the Base and negative at the Emitter because for an NPN transistor, the Base terminal is always positive with respect to the Emitter. Also the Collector supply voltage is positive with respect to the Emitter ( VCE ). So for a bipolar NPN transistor to conduct the Collector is always more positive with respect to both the Base and the Emitter.</a:t>
            </a:r>
            <a:endParaRPr sz="2000"/>
          </a:p>
          <a:p>
            <a:pPr indent="-355600" lvl="0" marL="457200" rtl="0" algn="l">
              <a:lnSpc>
                <a:spcPct val="90000"/>
              </a:lnSpc>
              <a:spcBef>
                <a:spcPts val="0"/>
              </a:spcBef>
              <a:spcAft>
                <a:spcPts val="0"/>
              </a:spcAft>
              <a:buSzPts val="2000"/>
              <a:buChar char="•"/>
            </a:pPr>
            <a:r>
              <a:rPr lang="en-US" sz="2000"/>
              <a:t>How is this useful?</a:t>
            </a:r>
            <a:endParaRPr sz="2000"/>
          </a:p>
        </p:txBody>
      </p:sp>
      <p:pic>
        <p:nvPicPr>
          <p:cNvPr id="178" name="Google Shape;178;g1cce2537c60_1_160"/>
          <p:cNvPicPr preferRelativeResize="0"/>
          <p:nvPr/>
        </p:nvPicPr>
        <p:blipFill rotWithShape="1">
          <a:blip r:embed="rId3">
            <a:alphaModFix/>
          </a:blip>
          <a:srcRect b="0" l="0" r="0" t="0"/>
          <a:stretch/>
        </p:blipFill>
        <p:spPr>
          <a:xfrm>
            <a:off x="6128700" y="1843225"/>
            <a:ext cx="4752975" cy="236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cce2537c60_1_1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PNP Transistors</a:t>
            </a:r>
            <a:endParaRPr/>
          </a:p>
        </p:txBody>
      </p:sp>
      <p:sp>
        <p:nvSpPr>
          <p:cNvPr id="184" name="Google Shape;184;g1cce2537c60_1_166"/>
          <p:cNvSpPr txBox="1"/>
          <p:nvPr>
            <p:ph idx="1" type="body"/>
          </p:nvPr>
        </p:nvSpPr>
        <p:spPr>
          <a:xfrm>
            <a:off x="838200" y="1825625"/>
            <a:ext cx="52905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Basically, in this type of transistor construction the two diodes are reversed with respect to the NPN type giving a Positive-Negative-Positive type of configuration, with the arrow which also defines the Emitter terminal this time pointing inwards in the transistor symbol.</a:t>
            </a:r>
            <a:endParaRPr sz="2000"/>
          </a:p>
          <a:p>
            <a:pPr indent="-355600" lvl="0" marL="457200" rtl="0" algn="l">
              <a:lnSpc>
                <a:spcPct val="90000"/>
              </a:lnSpc>
              <a:spcBef>
                <a:spcPts val="0"/>
              </a:spcBef>
              <a:spcAft>
                <a:spcPts val="0"/>
              </a:spcAft>
              <a:buSzPts val="2000"/>
              <a:buChar char="•"/>
            </a:pPr>
            <a:r>
              <a:rPr lang="en-US" sz="2000"/>
              <a:t>The voltage between the Base and Emitter ( VBE ), is now negative at the Base and positive at the Emitter because for a PNP transistor, the Base terminal is always biased negative with respect to the Emitter.</a:t>
            </a:r>
            <a:endParaRPr sz="2000"/>
          </a:p>
        </p:txBody>
      </p:sp>
      <p:pic>
        <p:nvPicPr>
          <p:cNvPr id="185" name="Google Shape;185;g1cce2537c60_1_166"/>
          <p:cNvPicPr preferRelativeResize="0"/>
          <p:nvPr/>
        </p:nvPicPr>
        <p:blipFill rotWithShape="1">
          <a:blip r:embed="rId3">
            <a:alphaModFix/>
          </a:blip>
          <a:srcRect b="0" l="0" r="0" t="0"/>
          <a:stretch/>
        </p:blipFill>
        <p:spPr>
          <a:xfrm>
            <a:off x="6281100" y="1843225"/>
            <a:ext cx="4752975" cy="236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cce2537c60_1_17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Transistors</a:t>
            </a:r>
            <a:endParaRPr/>
          </a:p>
        </p:txBody>
      </p:sp>
      <p:sp>
        <p:nvSpPr>
          <p:cNvPr id="191" name="Google Shape;191;g1cce2537c60_1_17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What’s the point of having both PNP and NPN, especially since NPN transistors are more commonly used?</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cce2537c60_1_1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Transistors</a:t>
            </a:r>
            <a:endParaRPr/>
          </a:p>
        </p:txBody>
      </p:sp>
      <p:sp>
        <p:nvSpPr>
          <p:cNvPr id="197" name="Google Shape;197;g1cce2537c60_1_177"/>
          <p:cNvSpPr txBox="1"/>
          <p:nvPr>
            <p:ph idx="1" type="body"/>
          </p:nvPr>
        </p:nvSpPr>
        <p:spPr>
          <a:xfrm>
            <a:off x="838200" y="1825625"/>
            <a:ext cx="75579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What’s the point of having both PNP and NPN, especially since NPN transistors are more commonly used?</a:t>
            </a:r>
            <a:endParaRPr sz="2000"/>
          </a:p>
          <a:p>
            <a:pPr indent="-355600" lvl="0" marL="457200" rtl="0" algn="l">
              <a:lnSpc>
                <a:spcPct val="90000"/>
              </a:lnSpc>
              <a:spcBef>
                <a:spcPts val="0"/>
              </a:spcBef>
              <a:spcAft>
                <a:spcPts val="0"/>
              </a:spcAft>
              <a:buSzPts val="2000"/>
              <a:buChar char="•"/>
            </a:pPr>
            <a:r>
              <a:rPr lang="en-US" sz="2000"/>
              <a:t>Having two different types of transistors “PNP” and “NPN”, can be a great advantage when designing power amplifier circuits such as the Class B Amplifier.</a:t>
            </a:r>
            <a:endParaRPr sz="2000"/>
          </a:p>
          <a:p>
            <a:pPr indent="-355600" lvl="0" marL="457200" rtl="0" algn="l">
              <a:lnSpc>
                <a:spcPct val="90000"/>
              </a:lnSpc>
              <a:spcBef>
                <a:spcPts val="0"/>
              </a:spcBef>
              <a:spcAft>
                <a:spcPts val="0"/>
              </a:spcAft>
              <a:buSzPts val="2000"/>
              <a:buChar char="•"/>
            </a:pPr>
            <a:r>
              <a:rPr lang="en-US" sz="2000"/>
              <a:t>Class-B amplifiers uses “Complementary” or “Matched Pair” (that is one PNP and one NPN connected together) transistors in its output stage or in reversible </a:t>
            </a:r>
            <a:r>
              <a:rPr b="1" lang="en-US" sz="2000"/>
              <a:t>H-Bridge motor control</a:t>
            </a:r>
            <a:r>
              <a:rPr lang="en-US" sz="2000"/>
              <a:t> circuits where we want to control the flow of current evenly through the motor in both directions at different times for forward and reverse motion. </a:t>
            </a:r>
            <a:r>
              <a:rPr b="1" lang="en-US" sz="2000"/>
              <a:t>(more on this in a bit)</a:t>
            </a:r>
            <a:endParaRPr b="1" sz="2000"/>
          </a:p>
          <a:p>
            <a:pPr indent="-355600" lvl="0" marL="457200" rtl="0" algn="l">
              <a:lnSpc>
                <a:spcPct val="90000"/>
              </a:lnSpc>
              <a:spcBef>
                <a:spcPts val="0"/>
              </a:spcBef>
              <a:spcAft>
                <a:spcPts val="0"/>
              </a:spcAft>
              <a:buSzPts val="2000"/>
              <a:buChar char="•"/>
            </a:pPr>
            <a:r>
              <a:rPr b="1" lang="en-US" sz="2000"/>
              <a:t>Long story short: PNP switches ON by a low signal whereas NPN switches ON by a high signal on base</a:t>
            </a:r>
            <a:endParaRPr b="1" sz="2000"/>
          </a:p>
          <a:p>
            <a:pPr indent="-355600" lvl="0" marL="457200" rtl="0" algn="l">
              <a:lnSpc>
                <a:spcPct val="90000"/>
              </a:lnSpc>
              <a:spcBef>
                <a:spcPts val="0"/>
              </a:spcBef>
              <a:spcAft>
                <a:spcPts val="0"/>
              </a:spcAft>
              <a:buSzPts val="2000"/>
              <a:buChar char="•"/>
            </a:pPr>
            <a:r>
              <a:rPr b="1" lang="en-US" sz="2000" u="sng">
                <a:solidFill>
                  <a:schemeClr val="hlink"/>
                </a:solidFill>
                <a:hlinkClick r:id="rId3"/>
              </a:rPr>
              <a:t>https://www.youtube.com/watch?v=kNVaIqmKUoI</a:t>
            </a:r>
            <a:r>
              <a:rPr b="1" lang="en-US" sz="2000"/>
              <a:t> </a:t>
            </a:r>
            <a:endParaRPr b="1" sz="2000"/>
          </a:p>
        </p:txBody>
      </p:sp>
      <p:pic>
        <p:nvPicPr>
          <p:cNvPr id="198" name="Google Shape;198;g1cce2537c60_1_177"/>
          <p:cNvPicPr preferRelativeResize="0"/>
          <p:nvPr/>
        </p:nvPicPr>
        <p:blipFill rotWithShape="1">
          <a:blip r:embed="rId4">
            <a:alphaModFix/>
          </a:blip>
          <a:srcRect b="0" l="0" r="0" t="0"/>
          <a:stretch/>
        </p:blipFill>
        <p:spPr>
          <a:xfrm>
            <a:off x="9077475" y="1825625"/>
            <a:ext cx="1933575" cy="2162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cce2537c60_1_18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04" name="Google Shape;204;g1cce2537c60_1_18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What is a DC motor?</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cce2537c60_1_19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10" name="Google Shape;210;g1cce2537c60_1_19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What is a DC motor?</a:t>
            </a:r>
            <a:endParaRPr sz="2000"/>
          </a:p>
          <a:p>
            <a:pPr indent="-342900" lvl="1" marL="914400" rtl="0" algn="l">
              <a:lnSpc>
                <a:spcPct val="90000"/>
              </a:lnSpc>
              <a:spcBef>
                <a:spcPts val="0"/>
              </a:spcBef>
              <a:spcAft>
                <a:spcPts val="0"/>
              </a:spcAft>
              <a:buSzPts val="1800"/>
              <a:buChar char="•"/>
            </a:pPr>
            <a:r>
              <a:rPr lang="en-US" sz="2000"/>
              <a:t>A DC motor is any of a class of rotary electrical machines that converts direct current electrical energy into mechanical energy.</a:t>
            </a:r>
            <a:endParaRPr sz="2000"/>
          </a:p>
          <a:p>
            <a:pPr indent="-355600" lvl="1" marL="914400" rtl="0" algn="l">
              <a:lnSpc>
                <a:spcPct val="90000"/>
              </a:lnSpc>
              <a:spcBef>
                <a:spcPts val="0"/>
              </a:spcBef>
              <a:spcAft>
                <a:spcPts val="0"/>
              </a:spcAft>
              <a:buSzPts val="2000"/>
              <a:buChar char="•"/>
            </a:pPr>
            <a:r>
              <a:rPr lang="en-US" sz="2000"/>
              <a:t>AKA an electrical machine that converts electrical energy (in our case, DC) into mechanical energy.</a:t>
            </a:r>
            <a:endParaRPr sz="2000"/>
          </a:p>
          <a:p>
            <a:pPr indent="-355600" lvl="0" marL="457200" rtl="0" algn="l">
              <a:lnSpc>
                <a:spcPct val="90000"/>
              </a:lnSpc>
              <a:spcBef>
                <a:spcPts val="0"/>
              </a:spcBef>
              <a:spcAft>
                <a:spcPts val="0"/>
              </a:spcAft>
              <a:buSzPts val="2000"/>
              <a:buChar char="•"/>
            </a:pPr>
            <a:r>
              <a:rPr lang="en-US" sz="2000"/>
              <a:t>How does it work?</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1cce2537c60_1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Today’s highlights	</a:t>
            </a:r>
            <a:endParaRPr/>
          </a:p>
        </p:txBody>
      </p:sp>
      <p:sp>
        <p:nvSpPr>
          <p:cNvPr id="100" name="Google Shape;100;g1cce2537c60_1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177800" lvl="0" marL="228600" rtl="0" algn="l">
              <a:lnSpc>
                <a:spcPct val="90000"/>
              </a:lnSpc>
              <a:spcBef>
                <a:spcPts val="0"/>
              </a:spcBef>
              <a:spcAft>
                <a:spcPts val="0"/>
              </a:spcAft>
              <a:buClr>
                <a:schemeClr val="dk1"/>
              </a:buClr>
              <a:buSzPts val="2000"/>
              <a:buChar char="•"/>
            </a:pPr>
            <a:r>
              <a:rPr lang="en-US"/>
              <a:t>Electronics: diodes &amp; transistors</a:t>
            </a:r>
            <a:endParaRPr/>
          </a:p>
          <a:p>
            <a:pPr indent="-177800" lvl="0" marL="228600" rtl="0" algn="l">
              <a:lnSpc>
                <a:spcPct val="90000"/>
              </a:lnSpc>
              <a:spcBef>
                <a:spcPts val="1000"/>
              </a:spcBef>
              <a:spcAft>
                <a:spcPts val="0"/>
              </a:spcAft>
              <a:buClr>
                <a:schemeClr val="dk1"/>
              </a:buClr>
              <a:buSzPts val="2000"/>
              <a:buChar char="•"/>
            </a:pPr>
            <a:r>
              <a:rPr lang="en-US"/>
              <a:t>DC motors</a:t>
            </a:r>
            <a:endParaRPr/>
          </a:p>
          <a:p>
            <a:pPr indent="-177800" lvl="0" marL="228600" rtl="0" algn="l">
              <a:lnSpc>
                <a:spcPct val="90000"/>
              </a:lnSpc>
              <a:spcBef>
                <a:spcPts val="1000"/>
              </a:spcBef>
              <a:spcAft>
                <a:spcPts val="0"/>
              </a:spcAft>
              <a:buSzPts val="2000"/>
              <a:buChar char="•"/>
            </a:pPr>
            <a:r>
              <a:rPr lang="en-US"/>
              <a:t>H-Bridges</a:t>
            </a:r>
            <a:endParaRPr/>
          </a:p>
          <a:p>
            <a:pPr indent="-165100" lvl="0" marL="228600" rtl="0" algn="l">
              <a:lnSpc>
                <a:spcPct val="90000"/>
              </a:lnSpc>
              <a:spcBef>
                <a:spcPts val="1000"/>
              </a:spcBef>
              <a:spcAft>
                <a:spcPts val="0"/>
              </a:spcAft>
              <a:buSzPts val="1800"/>
              <a:buChar char="•"/>
            </a:pPr>
            <a:r>
              <a:rPr lang="en-US"/>
              <a:t>DC motor drivers: L293D</a:t>
            </a:r>
            <a:endParaRPr/>
          </a:p>
          <a:p>
            <a:pPr indent="-165100" lvl="0" marL="228600" rtl="0" algn="l">
              <a:lnSpc>
                <a:spcPct val="90000"/>
              </a:lnSpc>
              <a:spcBef>
                <a:spcPts val="1000"/>
              </a:spcBef>
              <a:spcAft>
                <a:spcPts val="0"/>
              </a:spcAft>
              <a:buSzPts val="1800"/>
              <a:buChar char="•"/>
            </a:pPr>
            <a:r>
              <a:rPr lang="en-US"/>
              <a:t>Open Loop vs Closed Loop</a:t>
            </a:r>
            <a:endParaRPr/>
          </a:p>
          <a:p>
            <a:pPr indent="-165100" lvl="0" marL="228600" rtl="0" algn="l">
              <a:lnSpc>
                <a:spcPct val="90000"/>
              </a:lnSpc>
              <a:spcBef>
                <a:spcPts val="1000"/>
              </a:spcBef>
              <a:spcAft>
                <a:spcPts val="0"/>
              </a:spcAft>
              <a:buSzPts val="1800"/>
              <a:buChar char="•"/>
            </a:pPr>
            <a:r>
              <a:rPr lang="en-US"/>
              <a:t>Servo Motors</a:t>
            </a:r>
            <a:endParaRPr/>
          </a:p>
          <a:p>
            <a:pPr indent="-165100" lvl="0" marL="228600" rtl="0" algn="l">
              <a:lnSpc>
                <a:spcPct val="90000"/>
              </a:lnSpc>
              <a:spcBef>
                <a:spcPts val="1000"/>
              </a:spcBef>
              <a:spcAft>
                <a:spcPts val="0"/>
              </a:spcAft>
              <a:buSzPts val="1800"/>
              <a:buChar char="•"/>
            </a:pPr>
            <a:r>
              <a:rPr lang="en-US"/>
              <a:t>Stepper Motors</a:t>
            </a:r>
            <a:endParaRPr/>
          </a:p>
          <a:p>
            <a:pPr indent="-165100" lvl="0" marL="228600" rtl="0" algn="l">
              <a:lnSpc>
                <a:spcPct val="90000"/>
              </a:lnSpc>
              <a:spcBef>
                <a:spcPts val="1000"/>
              </a:spcBef>
              <a:spcAft>
                <a:spcPts val="0"/>
              </a:spcAft>
              <a:buSzPts val="1800"/>
              <a:buChar char="•"/>
            </a:pPr>
            <a:r>
              <a:rPr lang="en-US"/>
              <a:t>Attendance / Q&amp;A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cce2537c60_1_19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16" name="Google Shape;216;g1cce2537c60_1_19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What is a DC motor?</a:t>
            </a:r>
            <a:endParaRPr sz="2000"/>
          </a:p>
          <a:p>
            <a:pPr indent="-342900" lvl="1" marL="914400" rtl="0" algn="l">
              <a:lnSpc>
                <a:spcPct val="90000"/>
              </a:lnSpc>
              <a:spcBef>
                <a:spcPts val="0"/>
              </a:spcBef>
              <a:spcAft>
                <a:spcPts val="0"/>
              </a:spcAft>
              <a:buSzPts val="1800"/>
              <a:buChar char="•"/>
            </a:pPr>
            <a:r>
              <a:rPr lang="en-US" sz="2000"/>
              <a:t>A DC motor is any of a class of rotary electrical machines that converts direct current electrical energy into mechanical energy.</a:t>
            </a:r>
            <a:endParaRPr sz="2000"/>
          </a:p>
          <a:p>
            <a:pPr indent="-355600" lvl="1" marL="914400" rtl="0" algn="l">
              <a:lnSpc>
                <a:spcPct val="90000"/>
              </a:lnSpc>
              <a:spcBef>
                <a:spcPts val="0"/>
              </a:spcBef>
              <a:spcAft>
                <a:spcPts val="0"/>
              </a:spcAft>
              <a:buSzPts val="2000"/>
              <a:buChar char="•"/>
            </a:pPr>
            <a:r>
              <a:rPr lang="en-US" sz="2000"/>
              <a:t>AKA an electrical machine that converts electrical energy (in our case, DC) into mechanical energy.</a:t>
            </a:r>
            <a:endParaRPr sz="2000"/>
          </a:p>
          <a:p>
            <a:pPr indent="-355600" lvl="0" marL="457200" rtl="0" algn="l">
              <a:lnSpc>
                <a:spcPct val="90000"/>
              </a:lnSpc>
              <a:spcBef>
                <a:spcPts val="0"/>
              </a:spcBef>
              <a:spcAft>
                <a:spcPts val="0"/>
              </a:spcAft>
              <a:buSzPts val="2000"/>
              <a:buChar char="•"/>
            </a:pPr>
            <a:r>
              <a:rPr lang="en-US" sz="2000"/>
              <a:t>How does it work?</a:t>
            </a:r>
            <a:endParaRPr sz="2000"/>
          </a:p>
          <a:p>
            <a:pPr indent="0" lvl="0" marL="0" rtl="0" algn="l">
              <a:lnSpc>
                <a:spcPct val="90000"/>
              </a:lnSpc>
              <a:spcBef>
                <a:spcPts val="0"/>
              </a:spcBef>
              <a:spcAft>
                <a:spcPts val="0"/>
              </a:spcAft>
              <a:buSzPts val="1800"/>
              <a:buNone/>
            </a:pPr>
            <a:r>
              <a:t/>
            </a:r>
            <a:endParaRPr sz="2000"/>
          </a:p>
        </p:txBody>
      </p:sp>
      <p:pic>
        <p:nvPicPr>
          <p:cNvPr id="217" name="Google Shape;217;g1cce2537c60_1_198"/>
          <p:cNvPicPr preferRelativeResize="0"/>
          <p:nvPr/>
        </p:nvPicPr>
        <p:blipFill rotWithShape="1">
          <a:blip r:embed="rId3">
            <a:alphaModFix/>
          </a:blip>
          <a:srcRect b="0" l="0" r="0" t="0"/>
          <a:stretch/>
        </p:blipFill>
        <p:spPr>
          <a:xfrm>
            <a:off x="4900600" y="3202963"/>
            <a:ext cx="2390775" cy="2352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cce2537c60_1_20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23" name="Google Shape;223;g1cce2537c60_1_20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How does it work?</a:t>
            </a:r>
            <a:endParaRPr sz="2000"/>
          </a:p>
          <a:p>
            <a:pPr indent="0" lvl="0" marL="0" rtl="0" algn="l">
              <a:lnSpc>
                <a:spcPct val="90000"/>
              </a:lnSpc>
              <a:spcBef>
                <a:spcPts val="0"/>
              </a:spcBef>
              <a:spcAft>
                <a:spcPts val="0"/>
              </a:spcAft>
              <a:buSzPts val="1800"/>
              <a:buNone/>
            </a:pPr>
            <a:r>
              <a:t/>
            </a:r>
            <a:endParaRPr sz="2000"/>
          </a:p>
        </p:txBody>
      </p:sp>
      <p:pic>
        <p:nvPicPr>
          <p:cNvPr id="224" name="Google Shape;224;g1cce2537c60_1_204"/>
          <p:cNvPicPr preferRelativeResize="0"/>
          <p:nvPr/>
        </p:nvPicPr>
        <p:blipFill rotWithShape="1">
          <a:blip r:embed="rId3">
            <a:alphaModFix/>
          </a:blip>
          <a:srcRect b="0" l="0" r="0" t="0"/>
          <a:stretch/>
        </p:blipFill>
        <p:spPr>
          <a:xfrm>
            <a:off x="6804700" y="2429600"/>
            <a:ext cx="2865124" cy="2865124"/>
          </a:xfrm>
          <a:prstGeom prst="rect">
            <a:avLst/>
          </a:prstGeom>
          <a:noFill/>
          <a:ln>
            <a:noFill/>
          </a:ln>
        </p:spPr>
      </p:pic>
      <p:pic>
        <p:nvPicPr>
          <p:cNvPr id="225" name="Google Shape;225;g1cce2537c60_1_204"/>
          <p:cNvPicPr preferRelativeResize="0"/>
          <p:nvPr/>
        </p:nvPicPr>
        <p:blipFill rotWithShape="1">
          <a:blip r:embed="rId4">
            <a:alphaModFix/>
          </a:blip>
          <a:srcRect b="0" l="0" r="0" t="0"/>
          <a:stretch/>
        </p:blipFill>
        <p:spPr>
          <a:xfrm>
            <a:off x="747438" y="2429600"/>
            <a:ext cx="5876925" cy="3143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cce2537c60_1_2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31" name="Google Shape;231;g1cce2537c60_1_21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Some problems with this simple design</a:t>
            </a:r>
            <a:endParaRPr sz="2000"/>
          </a:p>
          <a:p>
            <a:pPr indent="-355600" lvl="0" marL="457200" rtl="0" algn="l">
              <a:lnSpc>
                <a:spcPct val="90000"/>
              </a:lnSpc>
              <a:spcBef>
                <a:spcPts val="0"/>
              </a:spcBef>
              <a:spcAft>
                <a:spcPts val="0"/>
              </a:spcAft>
              <a:buSzPts val="2000"/>
              <a:buChar char="•"/>
            </a:pPr>
            <a:r>
              <a:rPr lang="en-US" sz="2000" u="sng">
                <a:solidFill>
                  <a:schemeClr val="hlink"/>
                </a:solidFill>
                <a:hlinkClick r:id="rId3"/>
              </a:rPr>
              <a:t>DC Motor, How it works?</a:t>
            </a:r>
            <a:r>
              <a:rPr lang="en-US" sz="2000"/>
              <a:t> </a:t>
            </a:r>
            <a:endParaRPr sz="2000"/>
          </a:p>
          <a:p>
            <a:pPr indent="0" lvl="0" marL="0" rtl="0" algn="l">
              <a:lnSpc>
                <a:spcPct val="90000"/>
              </a:lnSpc>
              <a:spcBef>
                <a:spcPts val="0"/>
              </a:spcBef>
              <a:spcAft>
                <a:spcPts val="0"/>
              </a:spcAft>
              <a:buSzPts val="1800"/>
              <a:buNone/>
            </a:pPr>
            <a:r>
              <a:t/>
            </a:r>
            <a:endParaRPr sz="2000"/>
          </a:p>
        </p:txBody>
      </p:sp>
      <p:pic>
        <p:nvPicPr>
          <p:cNvPr id="232" name="Google Shape;232;g1cce2537c60_1_211"/>
          <p:cNvPicPr preferRelativeResize="0"/>
          <p:nvPr/>
        </p:nvPicPr>
        <p:blipFill rotWithShape="1">
          <a:blip r:embed="rId4">
            <a:alphaModFix/>
          </a:blip>
          <a:srcRect b="0" l="0" r="0" t="0"/>
          <a:stretch/>
        </p:blipFill>
        <p:spPr>
          <a:xfrm>
            <a:off x="7398875" y="1978338"/>
            <a:ext cx="2390775" cy="2352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cce2537c60_1_2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 (brushless)</a:t>
            </a:r>
            <a:endParaRPr/>
          </a:p>
        </p:txBody>
      </p:sp>
      <p:sp>
        <p:nvSpPr>
          <p:cNvPr id="238" name="Google Shape;238;g1cce2537c60_1_2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The brushes in conventional DC motors use up over time</a:t>
            </a:r>
            <a:endParaRPr sz="2000"/>
          </a:p>
          <a:p>
            <a:pPr indent="-355600" lvl="0" marL="457200" rtl="0" algn="l">
              <a:lnSpc>
                <a:spcPct val="90000"/>
              </a:lnSpc>
              <a:spcBef>
                <a:spcPts val="0"/>
              </a:spcBef>
              <a:spcAft>
                <a:spcPts val="0"/>
              </a:spcAft>
              <a:buSzPts val="2000"/>
              <a:buChar char="•"/>
            </a:pPr>
            <a:r>
              <a:rPr lang="en-US" sz="2000"/>
              <a:t>Brushless are more reliant and produce less noise</a:t>
            </a:r>
            <a:endParaRPr sz="2000"/>
          </a:p>
          <a:p>
            <a:pPr indent="-355600" lvl="0" marL="457200" rtl="0" algn="l">
              <a:lnSpc>
                <a:spcPct val="90000"/>
              </a:lnSpc>
              <a:spcBef>
                <a:spcPts val="0"/>
              </a:spcBef>
              <a:spcAft>
                <a:spcPts val="0"/>
              </a:spcAft>
              <a:buSzPts val="2000"/>
              <a:buChar char="•"/>
            </a:pPr>
            <a:r>
              <a:rPr lang="en-US" sz="2000"/>
              <a:t>The rotor of a brushless DC is a permanent magnet</a:t>
            </a:r>
            <a:endParaRPr sz="2000"/>
          </a:p>
          <a:p>
            <a:pPr indent="-355600" lvl="0" marL="457200" rtl="0" algn="l">
              <a:lnSpc>
                <a:spcPct val="90000"/>
              </a:lnSpc>
              <a:spcBef>
                <a:spcPts val="0"/>
              </a:spcBef>
              <a:spcAft>
                <a:spcPts val="0"/>
              </a:spcAft>
              <a:buSzPts val="2000"/>
              <a:buChar char="•"/>
            </a:pPr>
            <a:r>
              <a:rPr lang="en-US" sz="2000"/>
              <a:t>The </a:t>
            </a:r>
            <a:r>
              <a:rPr b="1" lang="en-US" sz="2000"/>
              <a:t>brushless DC motor</a:t>
            </a:r>
            <a:r>
              <a:rPr lang="en-US" sz="2000"/>
              <a:t> is </a:t>
            </a:r>
            <a:r>
              <a:rPr b="1" lang="en-US" sz="2000"/>
              <a:t>more expensive!</a:t>
            </a:r>
            <a:endParaRPr b="1" sz="2000"/>
          </a:p>
          <a:p>
            <a:pPr indent="-342900" lvl="0" marL="457200" rtl="0" algn="l">
              <a:lnSpc>
                <a:spcPct val="90000"/>
              </a:lnSpc>
              <a:spcBef>
                <a:spcPts val="0"/>
              </a:spcBef>
              <a:spcAft>
                <a:spcPts val="0"/>
              </a:spcAft>
              <a:buSzPts val="1800"/>
              <a:buChar char="•"/>
            </a:pPr>
            <a:r>
              <a:rPr b="1" lang="en-US" sz="1800" u="sng">
                <a:solidFill>
                  <a:schemeClr val="hlink"/>
                </a:solidFill>
                <a:hlinkClick r:id="rId3"/>
              </a:rPr>
              <a:t>https://www.youtube.com/watch?v=bCEiOnuODac</a:t>
            </a:r>
            <a:r>
              <a:rPr b="1" lang="en-US" sz="1800"/>
              <a:t> </a:t>
            </a:r>
            <a:endParaRPr b="1" sz="1800"/>
          </a:p>
          <a:p>
            <a:pPr indent="0" lvl="0" marL="0" rtl="0" algn="l">
              <a:lnSpc>
                <a:spcPct val="90000"/>
              </a:lnSpc>
              <a:spcBef>
                <a:spcPts val="0"/>
              </a:spcBef>
              <a:spcAft>
                <a:spcPts val="0"/>
              </a:spcAft>
              <a:buSzPts val="1800"/>
              <a:buNone/>
            </a:pPr>
            <a:r>
              <a:t/>
            </a:r>
            <a:endParaRPr sz="2000"/>
          </a:p>
        </p:txBody>
      </p:sp>
      <p:pic>
        <p:nvPicPr>
          <p:cNvPr id="239" name="Google Shape;239;g1cce2537c60_1_217"/>
          <p:cNvPicPr preferRelativeResize="0"/>
          <p:nvPr/>
        </p:nvPicPr>
        <p:blipFill rotWithShape="1">
          <a:blip r:embed="rId4">
            <a:alphaModFix/>
          </a:blip>
          <a:srcRect b="0" l="0" r="0" t="0"/>
          <a:stretch/>
        </p:blipFill>
        <p:spPr>
          <a:xfrm>
            <a:off x="793575" y="3279925"/>
            <a:ext cx="4514800" cy="2539575"/>
          </a:xfrm>
          <a:prstGeom prst="rect">
            <a:avLst/>
          </a:prstGeom>
          <a:noFill/>
          <a:ln>
            <a:noFill/>
          </a:ln>
        </p:spPr>
      </p:pic>
      <p:pic>
        <p:nvPicPr>
          <p:cNvPr id="240" name="Google Shape;240;g1cce2537c60_1_217"/>
          <p:cNvPicPr preferRelativeResize="0"/>
          <p:nvPr/>
        </p:nvPicPr>
        <p:blipFill rotWithShape="1">
          <a:blip r:embed="rId5">
            <a:alphaModFix/>
          </a:blip>
          <a:srcRect b="0" l="0" r="0" t="0"/>
          <a:stretch/>
        </p:blipFill>
        <p:spPr>
          <a:xfrm>
            <a:off x="6690375" y="2671625"/>
            <a:ext cx="4572000" cy="3505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cce2537c60_1_2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46" name="Google Shape;246;g1cce2537c60_1_2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All fine, but how do we control one with Arduino?</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cce2537c60_1_2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52" name="Google Shape;252;g1cce2537c60_1_2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All fine, but how do we control one with Arduino?</a:t>
            </a:r>
            <a:endParaRPr sz="2000"/>
          </a:p>
          <a:p>
            <a:pPr indent="-355600" lvl="1" marL="914400" rtl="0" algn="l">
              <a:lnSpc>
                <a:spcPct val="90000"/>
              </a:lnSpc>
              <a:spcBef>
                <a:spcPts val="0"/>
              </a:spcBef>
              <a:spcAft>
                <a:spcPts val="0"/>
              </a:spcAft>
              <a:buSzPts val="2000"/>
              <a:buChar char="•"/>
            </a:pPr>
            <a:r>
              <a:rPr lang="en-US" sz="2000"/>
              <a:t>Motor drivers! In this lab, more specifically we use </a:t>
            </a:r>
            <a:r>
              <a:rPr b="1" lang="en-US" sz="2000"/>
              <a:t>L293D </a:t>
            </a:r>
            <a:r>
              <a:rPr lang="en-US" sz="2000"/>
              <a:t>(we also have L298N and L298 v2, btw)</a:t>
            </a:r>
            <a:endParaRPr sz="2000"/>
          </a:p>
          <a:p>
            <a:pPr indent="-355600" lvl="0" marL="457200" rtl="0" algn="l">
              <a:lnSpc>
                <a:spcPct val="90000"/>
              </a:lnSpc>
              <a:spcBef>
                <a:spcPts val="0"/>
              </a:spcBef>
              <a:spcAft>
                <a:spcPts val="0"/>
              </a:spcAft>
              <a:buSzPts val="2000"/>
              <a:buChar char="•"/>
            </a:pPr>
            <a:r>
              <a:rPr lang="en-US" sz="2000"/>
              <a:t>So...what is a motor driver? And why do we use it?</a:t>
            </a:r>
            <a:endParaRPr sz="2000"/>
          </a:p>
          <a:p>
            <a:pPr indent="-355600" lvl="0" marL="457200" rtl="0" algn="l">
              <a:lnSpc>
                <a:spcPct val="90000"/>
              </a:lnSpc>
              <a:spcBef>
                <a:spcPts val="0"/>
              </a:spcBef>
              <a:spcAft>
                <a:spcPts val="0"/>
              </a:spcAft>
              <a:buSzPts val="2000"/>
              <a:buChar char="•"/>
            </a:pPr>
            <a:r>
              <a:rPr lang="en-US" sz="2000" u="sng">
                <a:solidFill>
                  <a:schemeClr val="hlink"/>
                </a:solidFill>
                <a:hlinkClick r:id="rId3"/>
              </a:rPr>
              <a:t>L293, L293D Quadruple Half-H Drivers (Rev. D)</a:t>
            </a:r>
            <a:r>
              <a:rPr lang="en-US" sz="2000"/>
              <a:t> </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cce2537c60_1_2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58" name="Google Shape;258;g1cce2537c60_1_23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L293d is basically a H-bridge. So...what’s a H-bridge? (remember the NPN and PNP transistors?) </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cce2537c60_1_2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64" name="Google Shape;264;g1cce2537c60_1_2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L293d is basically a H-bridge. So...what’s a H-bridge? (remember the NPN and PNP transistors?)</a:t>
            </a:r>
            <a:endParaRPr sz="2000"/>
          </a:p>
          <a:p>
            <a:pPr indent="-355600" lvl="0" marL="457200" rtl="0" algn="l">
              <a:lnSpc>
                <a:spcPct val="90000"/>
              </a:lnSpc>
              <a:spcBef>
                <a:spcPts val="0"/>
              </a:spcBef>
              <a:spcAft>
                <a:spcPts val="0"/>
              </a:spcAft>
              <a:buSzPts val="2000"/>
              <a:buChar char="•"/>
            </a:pPr>
            <a:r>
              <a:rPr lang="en-US" sz="2000"/>
              <a:t>An H bridge is an electronic circuit that switches the polarity of a voltage applied to a load. </a:t>
            </a:r>
            <a:endParaRPr sz="2000"/>
          </a:p>
          <a:p>
            <a:pPr indent="0" lvl="0" marL="0" rtl="0" algn="l">
              <a:lnSpc>
                <a:spcPct val="90000"/>
              </a:lnSpc>
              <a:spcBef>
                <a:spcPts val="0"/>
              </a:spcBef>
              <a:spcAft>
                <a:spcPts val="0"/>
              </a:spcAft>
              <a:buSzPts val="1800"/>
              <a:buNone/>
            </a:pPr>
            <a:r>
              <a:t/>
            </a:r>
            <a:endParaRPr sz="2000"/>
          </a:p>
        </p:txBody>
      </p:sp>
      <p:pic>
        <p:nvPicPr>
          <p:cNvPr id="265" name="Google Shape;265;g1cce2537c60_1_239"/>
          <p:cNvPicPr preferRelativeResize="0"/>
          <p:nvPr/>
        </p:nvPicPr>
        <p:blipFill rotWithShape="1">
          <a:blip r:embed="rId3">
            <a:alphaModFix/>
          </a:blip>
          <a:srcRect b="0" l="0" r="0" t="0"/>
          <a:stretch/>
        </p:blipFill>
        <p:spPr>
          <a:xfrm>
            <a:off x="3742700" y="3007726"/>
            <a:ext cx="4706602" cy="2890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cce2537c60_1_24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71" name="Google Shape;271;g1cce2537c60_1_2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Usually, an H-bridge uses PNP transistors at the “top” and NPN transistors at the “bottom”. This eases the design in order to minimize the risk of short circuiting</a:t>
            </a:r>
            <a:endParaRPr b="1" sz="2000"/>
          </a:p>
          <a:p>
            <a:pPr indent="0" lvl="0" marL="0" rtl="0" algn="l">
              <a:lnSpc>
                <a:spcPct val="90000"/>
              </a:lnSpc>
              <a:spcBef>
                <a:spcPts val="0"/>
              </a:spcBef>
              <a:spcAft>
                <a:spcPts val="0"/>
              </a:spcAft>
              <a:buSzPts val="1800"/>
              <a:buNone/>
            </a:pPr>
            <a:r>
              <a:t/>
            </a:r>
            <a:endParaRPr sz="2000"/>
          </a:p>
        </p:txBody>
      </p:sp>
      <p:pic>
        <p:nvPicPr>
          <p:cNvPr id="272" name="Google Shape;272;g1cce2537c60_1_245"/>
          <p:cNvPicPr preferRelativeResize="0"/>
          <p:nvPr/>
        </p:nvPicPr>
        <p:blipFill rotWithShape="1">
          <a:blip r:embed="rId3">
            <a:alphaModFix/>
          </a:blip>
          <a:srcRect b="0" l="0" r="0" t="0"/>
          <a:stretch/>
        </p:blipFill>
        <p:spPr>
          <a:xfrm>
            <a:off x="838188" y="2496275"/>
            <a:ext cx="5076825" cy="3009900"/>
          </a:xfrm>
          <a:prstGeom prst="rect">
            <a:avLst/>
          </a:prstGeom>
          <a:noFill/>
          <a:ln>
            <a:noFill/>
          </a:ln>
        </p:spPr>
      </p:pic>
      <p:pic>
        <p:nvPicPr>
          <p:cNvPr id="273" name="Google Shape;273;g1cce2537c60_1_245"/>
          <p:cNvPicPr preferRelativeResize="0"/>
          <p:nvPr/>
        </p:nvPicPr>
        <p:blipFill rotWithShape="1">
          <a:blip r:embed="rId4">
            <a:alphaModFix/>
          </a:blip>
          <a:srcRect b="0" l="0" r="0" t="0"/>
          <a:stretch/>
        </p:blipFill>
        <p:spPr>
          <a:xfrm>
            <a:off x="6447325" y="2496275"/>
            <a:ext cx="5010150" cy="2933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cce2537c60_1_2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79" name="Google Shape;279;g1cce2537c60_1_25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Turning these 2 transistors on and the other 2 off, this  will be the equivalent circuit. This will make the motor spin in one direction.</a:t>
            </a:r>
            <a:endParaRPr sz="2000"/>
          </a:p>
          <a:p>
            <a:pPr indent="-355600" lvl="0" marL="457200" rtl="0" algn="l">
              <a:lnSpc>
                <a:spcPct val="90000"/>
              </a:lnSpc>
              <a:spcBef>
                <a:spcPts val="0"/>
              </a:spcBef>
              <a:spcAft>
                <a:spcPts val="0"/>
              </a:spcAft>
              <a:buSzPts val="2000"/>
              <a:buChar char="•"/>
            </a:pPr>
            <a:r>
              <a:rPr lang="en-US" sz="2000"/>
              <a:t>How do we change the direction of the motor?</a:t>
            </a:r>
            <a:endParaRPr sz="2000"/>
          </a:p>
          <a:p>
            <a:pPr indent="0" lvl="0" marL="0" rtl="0" algn="l">
              <a:lnSpc>
                <a:spcPct val="90000"/>
              </a:lnSpc>
              <a:spcBef>
                <a:spcPts val="0"/>
              </a:spcBef>
              <a:spcAft>
                <a:spcPts val="0"/>
              </a:spcAft>
              <a:buSzPts val="1800"/>
              <a:buNone/>
            </a:pPr>
            <a:r>
              <a:t/>
            </a:r>
            <a:endParaRPr sz="2000"/>
          </a:p>
        </p:txBody>
      </p:sp>
      <p:pic>
        <p:nvPicPr>
          <p:cNvPr id="280" name="Google Shape;280;g1cce2537c60_1_252"/>
          <p:cNvPicPr preferRelativeResize="0"/>
          <p:nvPr/>
        </p:nvPicPr>
        <p:blipFill rotWithShape="1">
          <a:blip r:embed="rId3">
            <a:alphaModFix/>
          </a:blip>
          <a:srcRect b="0" l="0" r="0" t="0"/>
          <a:stretch/>
        </p:blipFill>
        <p:spPr>
          <a:xfrm>
            <a:off x="914400" y="2687200"/>
            <a:ext cx="11277600" cy="2971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1cce2537c60_1_8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Electronics: Diodes</a:t>
            </a:r>
            <a:endParaRPr/>
          </a:p>
        </p:txBody>
      </p:sp>
      <p:sp>
        <p:nvSpPr>
          <p:cNvPr id="106" name="Google Shape;106;g1cce2537c60_1_8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177800" lvl="0" marL="228600" rtl="0" algn="l">
              <a:lnSpc>
                <a:spcPct val="90000"/>
              </a:lnSpc>
              <a:spcBef>
                <a:spcPts val="0"/>
              </a:spcBef>
              <a:spcAft>
                <a:spcPts val="0"/>
              </a:spcAft>
              <a:buClr>
                <a:schemeClr val="dk1"/>
              </a:buClr>
              <a:buSzPts val="2000"/>
              <a:buChar char="•"/>
            </a:pPr>
            <a:r>
              <a:rPr lang="en-US" sz="2000"/>
              <a:t>What is a diode?</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cce2537c60_1_2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86" name="Google Shape;286;g1cce2537c60_1_25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How do we change the direction of the motor? </a:t>
            </a:r>
            <a:endParaRPr sz="2000"/>
          </a:p>
          <a:p>
            <a:pPr indent="-355600" lvl="1" marL="914400" rtl="0" algn="l">
              <a:lnSpc>
                <a:spcPct val="90000"/>
              </a:lnSpc>
              <a:spcBef>
                <a:spcPts val="0"/>
              </a:spcBef>
              <a:spcAft>
                <a:spcPts val="0"/>
              </a:spcAft>
              <a:buSzPts val="2000"/>
              <a:buChar char="•"/>
            </a:pPr>
            <a:r>
              <a:rPr lang="en-US" sz="2000"/>
              <a:t>We reverse the 4 transistors’ state, thus reversing the direction of the current going through the motor</a:t>
            </a:r>
            <a:endParaRPr sz="2000"/>
          </a:p>
          <a:p>
            <a:pPr indent="0" lvl="0" marL="0" rtl="0" algn="l">
              <a:lnSpc>
                <a:spcPct val="90000"/>
              </a:lnSpc>
              <a:spcBef>
                <a:spcPts val="0"/>
              </a:spcBef>
              <a:spcAft>
                <a:spcPts val="0"/>
              </a:spcAft>
              <a:buSzPts val="1800"/>
              <a:buNone/>
            </a:pPr>
            <a:r>
              <a:t/>
            </a:r>
            <a:endParaRPr sz="2000"/>
          </a:p>
        </p:txBody>
      </p:sp>
      <p:pic>
        <p:nvPicPr>
          <p:cNvPr id="287" name="Google Shape;287;g1cce2537c60_1_258"/>
          <p:cNvPicPr preferRelativeResize="0"/>
          <p:nvPr/>
        </p:nvPicPr>
        <p:blipFill rotWithShape="1">
          <a:blip r:embed="rId3">
            <a:alphaModFix/>
          </a:blip>
          <a:srcRect b="0" l="0" r="0" t="0"/>
          <a:stretch/>
        </p:blipFill>
        <p:spPr>
          <a:xfrm>
            <a:off x="485775" y="2774200"/>
            <a:ext cx="11220450" cy="2857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cce2537c60_1_3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293" name="Google Shape;293;g1cce2537c60_1_370"/>
          <p:cNvSpPr txBox="1"/>
          <p:nvPr>
            <p:ph idx="1" type="body"/>
          </p:nvPr>
        </p:nvSpPr>
        <p:spPr>
          <a:xfrm>
            <a:off x="838200" y="1825625"/>
            <a:ext cx="54609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How do we change the direction of the motor? </a:t>
            </a:r>
            <a:endParaRPr sz="2000"/>
          </a:p>
          <a:p>
            <a:pPr indent="-355600" lvl="1" marL="914400" rtl="0" algn="l">
              <a:lnSpc>
                <a:spcPct val="90000"/>
              </a:lnSpc>
              <a:spcBef>
                <a:spcPts val="0"/>
              </a:spcBef>
              <a:spcAft>
                <a:spcPts val="0"/>
              </a:spcAft>
              <a:buSzPts val="2000"/>
              <a:buChar char="•"/>
            </a:pPr>
            <a:r>
              <a:rPr lang="en-US" sz="2000"/>
              <a:t>We reverse the 4 transistors’ state, thus reversing the direction of the current going through the motor</a:t>
            </a:r>
            <a:endParaRPr sz="2000"/>
          </a:p>
          <a:p>
            <a:pPr indent="0" lvl="0" marL="0" rtl="0" algn="l">
              <a:lnSpc>
                <a:spcPct val="90000"/>
              </a:lnSpc>
              <a:spcBef>
                <a:spcPts val="0"/>
              </a:spcBef>
              <a:spcAft>
                <a:spcPts val="0"/>
              </a:spcAft>
              <a:buSzPts val="1800"/>
              <a:buNone/>
            </a:pPr>
            <a:r>
              <a:t/>
            </a:r>
            <a:endParaRPr sz="2000"/>
          </a:p>
        </p:txBody>
      </p:sp>
      <p:pic>
        <p:nvPicPr>
          <p:cNvPr id="294" name="Google Shape;294;g1cce2537c60_1_370"/>
          <p:cNvPicPr preferRelativeResize="0"/>
          <p:nvPr/>
        </p:nvPicPr>
        <p:blipFill rotWithShape="1">
          <a:blip r:embed="rId3">
            <a:alphaModFix/>
          </a:blip>
          <a:srcRect b="0" l="0" r="0" t="0"/>
          <a:stretch/>
        </p:blipFill>
        <p:spPr>
          <a:xfrm>
            <a:off x="6863263" y="1658075"/>
            <a:ext cx="3171825" cy="4686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cce2537c60_1_2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300" name="Google Shape;300;g1cce2537c60_1_26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Potential problems?</a:t>
            </a:r>
            <a:endParaRPr sz="2000"/>
          </a:p>
          <a:p>
            <a:pPr indent="-355600" lvl="0" marL="457200" rtl="0" algn="l">
              <a:lnSpc>
                <a:spcPct val="90000"/>
              </a:lnSpc>
              <a:spcBef>
                <a:spcPts val="0"/>
              </a:spcBef>
              <a:spcAft>
                <a:spcPts val="0"/>
              </a:spcAft>
              <a:buSzPts val="2000"/>
              <a:buChar char="•"/>
            </a:pPr>
            <a:r>
              <a:rPr lang="en-US" sz="2000"/>
              <a:t>What happens if we turn all the transistors on?</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cce2537c60_1_26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306" name="Google Shape;306;g1cce2537c60_1_26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Potential problems?</a:t>
            </a:r>
            <a:endParaRPr sz="2000"/>
          </a:p>
          <a:p>
            <a:pPr indent="-355600" lvl="0" marL="457200" rtl="0" algn="l">
              <a:lnSpc>
                <a:spcPct val="90000"/>
              </a:lnSpc>
              <a:spcBef>
                <a:spcPts val="0"/>
              </a:spcBef>
              <a:spcAft>
                <a:spcPts val="0"/>
              </a:spcAft>
              <a:buSzPts val="2000"/>
              <a:buChar char="•"/>
            </a:pPr>
            <a:r>
              <a:rPr lang="en-US" sz="2000"/>
              <a:t>What happens if we turn all the transistors on? </a:t>
            </a:r>
            <a:endParaRPr sz="2000"/>
          </a:p>
          <a:p>
            <a:pPr indent="-355600" lvl="1" marL="914400" rtl="0" algn="l">
              <a:lnSpc>
                <a:spcPct val="90000"/>
              </a:lnSpc>
              <a:spcBef>
                <a:spcPts val="0"/>
              </a:spcBef>
              <a:spcAft>
                <a:spcPts val="0"/>
              </a:spcAft>
              <a:buSzPts val="2000"/>
              <a:buChar char="•"/>
            </a:pPr>
            <a:r>
              <a:rPr lang="en-US" sz="2000"/>
              <a:t>We create 2 high current paths straight from power to ground, short circuiting the power supply and blowing up the transistors</a:t>
            </a:r>
            <a:endParaRPr sz="2000"/>
          </a:p>
          <a:p>
            <a:pPr indent="0" lvl="0" marL="0" rtl="0" algn="l">
              <a:lnSpc>
                <a:spcPct val="90000"/>
              </a:lnSpc>
              <a:spcBef>
                <a:spcPts val="0"/>
              </a:spcBef>
              <a:spcAft>
                <a:spcPts val="0"/>
              </a:spcAft>
              <a:buSzPts val="1800"/>
              <a:buNone/>
            </a:pPr>
            <a:r>
              <a:t/>
            </a:r>
            <a:endParaRPr sz="2000"/>
          </a:p>
        </p:txBody>
      </p:sp>
      <p:pic>
        <p:nvPicPr>
          <p:cNvPr id="307" name="Google Shape;307;g1cce2537c60_1_269"/>
          <p:cNvPicPr preferRelativeResize="0"/>
          <p:nvPr/>
        </p:nvPicPr>
        <p:blipFill rotWithShape="1">
          <a:blip r:embed="rId3">
            <a:alphaModFix/>
          </a:blip>
          <a:srcRect b="0" l="0" r="0" t="0"/>
          <a:stretch/>
        </p:blipFill>
        <p:spPr>
          <a:xfrm>
            <a:off x="361950" y="2996688"/>
            <a:ext cx="11468100" cy="3000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cce2537c60_1_27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313" name="Google Shape;313;g1cce2537c60_1_27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So, again, why NPN and PNP?</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cce2537c60_1_28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DC Motors</a:t>
            </a:r>
            <a:endParaRPr/>
          </a:p>
        </p:txBody>
      </p:sp>
      <p:sp>
        <p:nvSpPr>
          <p:cNvPr id="319" name="Google Shape;319;g1cce2537c60_1_28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So, again, why NPN and PNP?</a:t>
            </a:r>
            <a:endParaRPr sz="2000"/>
          </a:p>
          <a:p>
            <a:pPr indent="-355600" lvl="0" marL="457200" rtl="0" algn="l">
              <a:lnSpc>
                <a:spcPct val="90000"/>
              </a:lnSpc>
              <a:spcBef>
                <a:spcPts val="0"/>
              </a:spcBef>
              <a:spcAft>
                <a:spcPts val="0"/>
              </a:spcAft>
              <a:buSzPts val="2000"/>
              <a:buChar char="•"/>
            </a:pPr>
            <a:r>
              <a:rPr lang="en-US" sz="2000"/>
              <a:t>Easier to make the design more “idiot proof”</a:t>
            </a:r>
            <a:endParaRPr sz="2000"/>
          </a:p>
          <a:p>
            <a:pPr indent="0" lvl="0" marL="0" rtl="0" algn="l">
              <a:lnSpc>
                <a:spcPct val="90000"/>
              </a:lnSpc>
              <a:spcBef>
                <a:spcPts val="0"/>
              </a:spcBef>
              <a:spcAft>
                <a:spcPts val="0"/>
              </a:spcAft>
              <a:buSzPts val="1800"/>
              <a:buNone/>
            </a:pPr>
            <a:r>
              <a:t/>
            </a:r>
            <a:endParaRPr sz="2000"/>
          </a:p>
        </p:txBody>
      </p:sp>
      <p:pic>
        <p:nvPicPr>
          <p:cNvPr id="320" name="Google Shape;320;g1cce2537c60_1_280"/>
          <p:cNvPicPr preferRelativeResize="0"/>
          <p:nvPr/>
        </p:nvPicPr>
        <p:blipFill rotWithShape="1">
          <a:blip r:embed="rId3">
            <a:alphaModFix/>
          </a:blip>
          <a:srcRect b="0" l="0" r="0" t="0"/>
          <a:stretch/>
        </p:blipFill>
        <p:spPr>
          <a:xfrm>
            <a:off x="186170" y="2451920"/>
            <a:ext cx="5549674" cy="3280101"/>
          </a:xfrm>
          <a:prstGeom prst="rect">
            <a:avLst/>
          </a:prstGeom>
          <a:noFill/>
          <a:ln>
            <a:noFill/>
          </a:ln>
        </p:spPr>
      </p:pic>
      <p:pic>
        <p:nvPicPr>
          <p:cNvPr id="321" name="Google Shape;321;g1cce2537c60_1_280"/>
          <p:cNvPicPr preferRelativeResize="0"/>
          <p:nvPr/>
        </p:nvPicPr>
        <p:blipFill rotWithShape="1">
          <a:blip r:embed="rId4">
            <a:alphaModFix/>
          </a:blip>
          <a:srcRect b="0" l="0" r="0" t="0"/>
          <a:stretch/>
        </p:blipFill>
        <p:spPr>
          <a:xfrm>
            <a:off x="6177625" y="2451925"/>
            <a:ext cx="5581926" cy="32801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cce2537c60_1_3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L293D</a:t>
            </a:r>
            <a:endParaRPr/>
          </a:p>
        </p:txBody>
      </p:sp>
      <p:sp>
        <p:nvSpPr>
          <p:cNvPr id="327" name="Google Shape;327;g1cce2537c60_1_379"/>
          <p:cNvSpPr txBox="1"/>
          <p:nvPr>
            <p:ph idx="1" type="body"/>
          </p:nvPr>
        </p:nvSpPr>
        <p:spPr>
          <a:xfrm>
            <a:off x="838200" y="1825625"/>
            <a:ext cx="50253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1350">
                <a:solidFill>
                  <a:srgbClr val="191919"/>
                </a:solidFill>
                <a:highlight>
                  <a:srgbClr val="FFFFFF"/>
                </a:highlight>
                <a:latin typeface="Arial"/>
                <a:ea typeface="Arial"/>
                <a:cs typeface="Arial"/>
                <a:sym typeface="Arial"/>
              </a:rPr>
              <a:t>The L293D is a dual-channel H-Bridge motor driver capable of driving a pair of DC motors or a single stepper motor. This means it can drive up to two motors individually which makes it ideal for building a two-wheeled robotic platform.</a:t>
            </a:r>
            <a:endParaRPr sz="1350">
              <a:solidFill>
                <a:srgbClr val="191919"/>
              </a:solidFill>
              <a:highlight>
                <a:srgbClr val="FFFFFF"/>
              </a:highlight>
              <a:latin typeface="Arial"/>
              <a:ea typeface="Arial"/>
              <a:cs typeface="Arial"/>
              <a:sym typeface="Arial"/>
            </a:endParaRPr>
          </a:p>
          <a:p>
            <a:pPr indent="-355600" lvl="0" marL="457200" rtl="0" algn="l">
              <a:lnSpc>
                <a:spcPct val="90000"/>
              </a:lnSpc>
              <a:spcBef>
                <a:spcPts val="0"/>
              </a:spcBef>
              <a:spcAft>
                <a:spcPts val="0"/>
              </a:spcAft>
              <a:buSzPts val="2000"/>
              <a:buChar char="•"/>
            </a:pPr>
            <a:r>
              <a:rPr lang="en-US" sz="1350">
                <a:solidFill>
                  <a:srgbClr val="191919"/>
                </a:solidFill>
                <a:highlight>
                  <a:srgbClr val="FFFFFF"/>
                </a:highlight>
                <a:latin typeface="Arial"/>
                <a:ea typeface="Arial"/>
                <a:cs typeface="Arial"/>
                <a:sym typeface="Arial"/>
              </a:rPr>
              <a:t>The L293D IC has a supply range of 4.5V to 36V and is capable of 1.2A peak output current per channel, so it works very well with most of our motors.</a:t>
            </a:r>
            <a:endParaRPr sz="1350">
              <a:solidFill>
                <a:srgbClr val="191919"/>
              </a:solidFill>
              <a:highlight>
                <a:srgbClr val="FFFFFF"/>
              </a:highlight>
              <a:latin typeface="Arial"/>
              <a:ea typeface="Arial"/>
              <a:cs typeface="Arial"/>
              <a:sym typeface="Arial"/>
            </a:endParaRPr>
          </a:p>
          <a:p>
            <a:pPr indent="0" lvl="0" marL="457200" rtl="0" algn="l">
              <a:lnSpc>
                <a:spcPct val="90000"/>
              </a:lnSpc>
              <a:spcBef>
                <a:spcPts val="0"/>
              </a:spcBef>
              <a:spcAft>
                <a:spcPts val="0"/>
              </a:spcAft>
              <a:buSzPts val="1800"/>
              <a:buNone/>
            </a:pPr>
            <a:r>
              <a:t/>
            </a:r>
            <a:endParaRPr sz="1350">
              <a:solidFill>
                <a:srgbClr val="191919"/>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800"/>
              <a:buNone/>
            </a:pPr>
            <a:r>
              <a:t/>
            </a:r>
            <a:endParaRPr sz="2000"/>
          </a:p>
        </p:txBody>
      </p:sp>
      <p:pic>
        <p:nvPicPr>
          <p:cNvPr id="328" name="Google Shape;328;g1cce2537c60_1_379"/>
          <p:cNvPicPr preferRelativeResize="0"/>
          <p:nvPr/>
        </p:nvPicPr>
        <p:blipFill rotWithShape="1">
          <a:blip r:embed="rId3">
            <a:alphaModFix/>
          </a:blip>
          <a:srcRect b="0" l="0" r="0" t="0"/>
          <a:stretch/>
        </p:blipFill>
        <p:spPr>
          <a:xfrm>
            <a:off x="7466425" y="2600325"/>
            <a:ext cx="2095500" cy="1657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cce2537c60_1_39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L293D Motor Driver IC Pinout</a:t>
            </a:r>
            <a:endParaRPr/>
          </a:p>
        </p:txBody>
      </p:sp>
      <p:sp>
        <p:nvSpPr>
          <p:cNvPr id="334" name="Google Shape;334;g1cce2537c60_1_392"/>
          <p:cNvSpPr txBox="1"/>
          <p:nvPr>
            <p:ph idx="1" type="body"/>
          </p:nvPr>
        </p:nvSpPr>
        <p:spPr>
          <a:xfrm>
            <a:off x="838200" y="1825625"/>
            <a:ext cx="10368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1350">
                <a:solidFill>
                  <a:srgbClr val="191919"/>
                </a:solidFill>
                <a:highlight>
                  <a:srgbClr val="FFFFFF"/>
                </a:highlight>
                <a:latin typeface="Arial"/>
                <a:ea typeface="Arial"/>
                <a:cs typeface="Arial"/>
                <a:sym typeface="Arial"/>
              </a:rPr>
              <a:t>The L293D IC has a total of 16 pins that connect it to the outside world. The pinout is as follows:</a:t>
            </a:r>
            <a:endParaRPr sz="1350">
              <a:solidFill>
                <a:srgbClr val="191919"/>
              </a:solidFill>
              <a:highlight>
                <a:srgbClr val="FFFFFF"/>
              </a:highlight>
              <a:latin typeface="Arial"/>
              <a:ea typeface="Arial"/>
              <a:cs typeface="Arial"/>
              <a:sym typeface="Arial"/>
            </a:endParaRPr>
          </a:p>
          <a:p>
            <a:pPr indent="0" lvl="0" marL="457200" rtl="0" algn="l">
              <a:lnSpc>
                <a:spcPct val="90000"/>
              </a:lnSpc>
              <a:spcBef>
                <a:spcPts val="0"/>
              </a:spcBef>
              <a:spcAft>
                <a:spcPts val="0"/>
              </a:spcAft>
              <a:buSzPts val="1800"/>
              <a:buNone/>
            </a:pPr>
            <a:r>
              <a:t/>
            </a:r>
            <a:endParaRPr sz="1350">
              <a:solidFill>
                <a:srgbClr val="191919"/>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800"/>
              <a:buNone/>
            </a:pPr>
            <a:r>
              <a:t/>
            </a:r>
            <a:endParaRPr sz="2000"/>
          </a:p>
        </p:txBody>
      </p:sp>
      <p:pic>
        <p:nvPicPr>
          <p:cNvPr id="335" name="Google Shape;335;g1cce2537c60_1_392"/>
          <p:cNvPicPr preferRelativeResize="0"/>
          <p:nvPr/>
        </p:nvPicPr>
        <p:blipFill rotWithShape="1">
          <a:blip r:embed="rId3">
            <a:alphaModFix/>
          </a:blip>
          <a:srcRect b="0" l="0" r="0" t="0"/>
          <a:stretch/>
        </p:blipFill>
        <p:spPr>
          <a:xfrm>
            <a:off x="4456950" y="3022288"/>
            <a:ext cx="3278112" cy="2295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cce2537c60_1_40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L293D Motor Driver Power Pins</a:t>
            </a:r>
            <a:endParaRPr/>
          </a:p>
        </p:txBody>
      </p:sp>
      <p:sp>
        <p:nvSpPr>
          <p:cNvPr id="341" name="Google Shape;341;g1cce2537c60_1_403"/>
          <p:cNvSpPr txBox="1"/>
          <p:nvPr>
            <p:ph idx="1" type="body"/>
          </p:nvPr>
        </p:nvSpPr>
        <p:spPr>
          <a:xfrm>
            <a:off x="838200" y="1825625"/>
            <a:ext cx="58899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1350">
                <a:solidFill>
                  <a:srgbClr val="191919"/>
                </a:solidFill>
                <a:highlight>
                  <a:srgbClr val="FFFFFF"/>
                </a:highlight>
                <a:latin typeface="Arial"/>
                <a:ea typeface="Arial"/>
                <a:cs typeface="Arial"/>
                <a:sym typeface="Arial"/>
              </a:rPr>
              <a:t>The L293D motor driver IC actually has two input power pins – VS and VSS.</a:t>
            </a:r>
            <a:endParaRPr sz="1350">
              <a:solidFill>
                <a:srgbClr val="191919"/>
              </a:solidFill>
              <a:highlight>
                <a:srgbClr val="FFFFFF"/>
              </a:highlight>
              <a:latin typeface="Arial"/>
              <a:ea typeface="Arial"/>
              <a:cs typeface="Arial"/>
              <a:sym typeface="Arial"/>
            </a:endParaRPr>
          </a:p>
          <a:p>
            <a:pPr indent="-355600" lvl="0" marL="457200" rtl="0" algn="l">
              <a:lnSpc>
                <a:spcPct val="90000"/>
              </a:lnSpc>
              <a:spcBef>
                <a:spcPts val="0"/>
              </a:spcBef>
              <a:spcAft>
                <a:spcPts val="0"/>
              </a:spcAft>
              <a:buSzPts val="2000"/>
              <a:buChar char="•"/>
            </a:pPr>
            <a:r>
              <a:rPr lang="en-US" sz="1350">
                <a:solidFill>
                  <a:srgbClr val="191919"/>
                </a:solidFill>
                <a:highlight>
                  <a:srgbClr val="FFFFFF"/>
                </a:highlight>
                <a:latin typeface="Arial"/>
                <a:ea typeface="Arial"/>
                <a:cs typeface="Arial"/>
                <a:sym typeface="Arial"/>
              </a:rPr>
              <a:t>VS (Vcc2) pin gives power to the internal H-Bridge of the IC to drive the motors. You can connect an input voltage anywhere between 4.5 to 36V to this pin.</a:t>
            </a:r>
            <a:endParaRPr sz="1350">
              <a:solidFill>
                <a:srgbClr val="191919"/>
              </a:solidFill>
              <a:highlight>
                <a:srgbClr val="FFFFFF"/>
              </a:highlight>
              <a:latin typeface="Arial"/>
              <a:ea typeface="Arial"/>
              <a:cs typeface="Arial"/>
              <a:sym typeface="Arial"/>
            </a:endParaRPr>
          </a:p>
          <a:p>
            <a:pPr indent="-355600" lvl="0" marL="457200" rtl="0" algn="l">
              <a:lnSpc>
                <a:spcPct val="90000"/>
              </a:lnSpc>
              <a:spcBef>
                <a:spcPts val="0"/>
              </a:spcBef>
              <a:spcAft>
                <a:spcPts val="0"/>
              </a:spcAft>
              <a:buSzPts val="2000"/>
              <a:buChar char="•"/>
            </a:pPr>
            <a:r>
              <a:rPr lang="en-US" sz="1350">
                <a:solidFill>
                  <a:srgbClr val="191919"/>
                </a:solidFill>
                <a:highlight>
                  <a:srgbClr val="FFFFFF"/>
                </a:highlight>
                <a:latin typeface="Arial"/>
                <a:ea typeface="Arial"/>
                <a:cs typeface="Arial"/>
                <a:sym typeface="Arial"/>
              </a:rPr>
              <a:t>VSS (Vcc1) is used to drive the internal logic circuitry which should be 5V.</a:t>
            </a:r>
            <a:endParaRPr sz="1350">
              <a:solidFill>
                <a:srgbClr val="191919"/>
              </a:solidFill>
              <a:highlight>
                <a:srgbClr val="FFFFFF"/>
              </a:highlight>
              <a:latin typeface="Arial"/>
              <a:ea typeface="Arial"/>
              <a:cs typeface="Arial"/>
              <a:sym typeface="Arial"/>
            </a:endParaRPr>
          </a:p>
          <a:p>
            <a:pPr indent="-355600" lvl="0" marL="457200" rtl="0" algn="l">
              <a:lnSpc>
                <a:spcPct val="90000"/>
              </a:lnSpc>
              <a:spcBef>
                <a:spcPts val="0"/>
              </a:spcBef>
              <a:spcAft>
                <a:spcPts val="0"/>
              </a:spcAft>
              <a:buSzPts val="2000"/>
              <a:buChar char="•"/>
            </a:pPr>
            <a:r>
              <a:rPr lang="en-US" sz="1350">
                <a:solidFill>
                  <a:srgbClr val="191919"/>
                </a:solidFill>
                <a:highlight>
                  <a:srgbClr val="FFFFFF"/>
                </a:highlight>
                <a:latin typeface="Arial"/>
                <a:ea typeface="Arial"/>
                <a:cs typeface="Arial"/>
                <a:sym typeface="Arial"/>
              </a:rPr>
              <a:t>GND pins are common ground pins. All 4 GND pins are internally connected and used to dissipate the heat generated under high load conditions.</a:t>
            </a:r>
            <a:endParaRPr sz="1350">
              <a:solidFill>
                <a:srgbClr val="191919"/>
              </a:solidFill>
              <a:highlight>
                <a:srgbClr val="FFFFFF"/>
              </a:highlight>
              <a:latin typeface="Arial"/>
              <a:ea typeface="Arial"/>
              <a:cs typeface="Arial"/>
              <a:sym typeface="Arial"/>
            </a:endParaRPr>
          </a:p>
          <a:p>
            <a:pPr indent="0" lvl="0" marL="457200" rtl="0" algn="l">
              <a:lnSpc>
                <a:spcPct val="90000"/>
              </a:lnSpc>
              <a:spcBef>
                <a:spcPts val="0"/>
              </a:spcBef>
              <a:spcAft>
                <a:spcPts val="0"/>
              </a:spcAft>
              <a:buSzPts val="1800"/>
              <a:buNone/>
            </a:pPr>
            <a:r>
              <a:t/>
            </a:r>
            <a:endParaRPr sz="1350">
              <a:solidFill>
                <a:srgbClr val="191919"/>
              </a:solidFill>
              <a:highlight>
                <a:srgbClr val="FFFFFF"/>
              </a:highlight>
              <a:latin typeface="Arial"/>
              <a:ea typeface="Arial"/>
              <a:cs typeface="Arial"/>
              <a:sym typeface="Arial"/>
            </a:endParaRPr>
          </a:p>
          <a:p>
            <a:pPr indent="0" lvl="0" marL="0" rtl="0" algn="l">
              <a:lnSpc>
                <a:spcPct val="90000"/>
              </a:lnSpc>
              <a:spcBef>
                <a:spcPts val="0"/>
              </a:spcBef>
              <a:spcAft>
                <a:spcPts val="0"/>
              </a:spcAft>
              <a:buClr>
                <a:schemeClr val="dk1"/>
              </a:buClr>
              <a:buSzPts val="1800"/>
              <a:buFont typeface="Arial"/>
              <a:buNone/>
            </a:pPr>
            <a:r>
              <a:rPr b="1" lang="en-US" sz="2000">
                <a:solidFill>
                  <a:srgbClr val="FF0000"/>
                </a:solidFill>
              </a:rPr>
              <a:t>!important Do not mix the VCC of the battery with the 5V of the Arduino! VCC1 must be powered with 5v from Arduino, while VCC2 will be powered from the battery (in our case, 7.4v)</a:t>
            </a:r>
            <a:endParaRPr sz="2000"/>
          </a:p>
        </p:txBody>
      </p:sp>
      <p:pic>
        <p:nvPicPr>
          <p:cNvPr id="342" name="Google Shape;342;g1cce2537c60_1_403"/>
          <p:cNvPicPr preferRelativeResize="0"/>
          <p:nvPr/>
        </p:nvPicPr>
        <p:blipFill rotWithShape="1">
          <a:blip r:embed="rId3">
            <a:alphaModFix/>
          </a:blip>
          <a:srcRect b="0" l="0" r="0" t="0"/>
          <a:stretch/>
        </p:blipFill>
        <p:spPr>
          <a:xfrm>
            <a:off x="7667613" y="2756000"/>
            <a:ext cx="3686175" cy="1905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cce2537c60_1_4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L293D Motor Driver Output Pins</a:t>
            </a:r>
            <a:endParaRPr b="1"/>
          </a:p>
        </p:txBody>
      </p:sp>
      <p:sp>
        <p:nvSpPr>
          <p:cNvPr id="348" name="Google Shape;348;g1cce2537c60_1_414"/>
          <p:cNvSpPr txBox="1"/>
          <p:nvPr>
            <p:ph idx="1" type="body"/>
          </p:nvPr>
        </p:nvSpPr>
        <p:spPr>
          <a:xfrm>
            <a:off x="838200" y="1825625"/>
            <a:ext cx="58899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1350">
                <a:solidFill>
                  <a:srgbClr val="191919"/>
                </a:solidFill>
                <a:highlight>
                  <a:srgbClr val="FFFFFF"/>
                </a:highlight>
                <a:latin typeface="Arial"/>
                <a:ea typeface="Arial"/>
                <a:cs typeface="Arial"/>
                <a:sym typeface="Arial"/>
              </a:rPr>
              <a:t>The L293D motor driver’s output channels for the motor A and B are brought out to pins OUT1,OUT2 and OUT3,OUT4 respectively. You can connect two 5-36V DC motors to these pins.</a:t>
            </a:r>
            <a:endParaRPr sz="1350">
              <a:solidFill>
                <a:srgbClr val="191919"/>
              </a:solidFill>
              <a:highlight>
                <a:srgbClr val="FFFFFF"/>
              </a:highlight>
              <a:latin typeface="Arial"/>
              <a:ea typeface="Arial"/>
              <a:cs typeface="Arial"/>
              <a:sym typeface="Arial"/>
            </a:endParaRPr>
          </a:p>
          <a:p>
            <a:pPr indent="-355600" lvl="0" marL="457200" rtl="0" algn="l">
              <a:lnSpc>
                <a:spcPct val="90000"/>
              </a:lnSpc>
              <a:spcBef>
                <a:spcPts val="0"/>
              </a:spcBef>
              <a:spcAft>
                <a:spcPts val="0"/>
              </a:spcAft>
              <a:buSzPts val="2000"/>
              <a:buChar char="•"/>
            </a:pPr>
            <a:r>
              <a:rPr lang="en-US" sz="1350">
                <a:solidFill>
                  <a:srgbClr val="191919"/>
                </a:solidFill>
                <a:highlight>
                  <a:srgbClr val="FFFFFF"/>
                </a:highlight>
                <a:latin typeface="Arial"/>
                <a:ea typeface="Arial"/>
                <a:cs typeface="Arial"/>
                <a:sym typeface="Arial"/>
              </a:rPr>
              <a:t>Each channel on the IC can deliver up to 600mA to the DC motor. However, the amount of current supplied to the motor depends on system’s power supply.</a:t>
            </a:r>
            <a:endParaRPr sz="1350">
              <a:solidFill>
                <a:srgbClr val="191919"/>
              </a:solidFill>
              <a:highlight>
                <a:srgbClr val="FFFFFF"/>
              </a:highlight>
              <a:latin typeface="Arial"/>
              <a:ea typeface="Arial"/>
              <a:cs typeface="Arial"/>
              <a:sym typeface="Arial"/>
            </a:endParaRPr>
          </a:p>
          <a:p>
            <a:pPr indent="0" lvl="0" marL="457200" rtl="0" algn="l">
              <a:lnSpc>
                <a:spcPct val="90000"/>
              </a:lnSpc>
              <a:spcBef>
                <a:spcPts val="0"/>
              </a:spcBef>
              <a:spcAft>
                <a:spcPts val="0"/>
              </a:spcAft>
              <a:buSzPts val="1800"/>
              <a:buNone/>
            </a:pPr>
            <a:r>
              <a:t/>
            </a:r>
            <a:endParaRPr sz="1350">
              <a:solidFill>
                <a:srgbClr val="191919"/>
              </a:solidFill>
              <a:highlight>
                <a:srgbClr val="FFFFFF"/>
              </a:highlight>
              <a:latin typeface="Arial"/>
              <a:ea typeface="Arial"/>
              <a:cs typeface="Arial"/>
              <a:sym typeface="Arial"/>
            </a:endParaRPr>
          </a:p>
          <a:p>
            <a:pPr indent="0" lvl="0" marL="457200" rtl="0" algn="l">
              <a:lnSpc>
                <a:spcPct val="90000"/>
              </a:lnSpc>
              <a:spcBef>
                <a:spcPts val="0"/>
              </a:spcBef>
              <a:spcAft>
                <a:spcPts val="0"/>
              </a:spcAft>
              <a:buSzPts val="1800"/>
              <a:buNone/>
            </a:pPr>
            <a:r>
              <a:t/>
            </a:r>
            <a:endParaRPr sz="1350">
              <a:solidFill>
                <a:srgbClr val="191919"/>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800"/>
              <a:buNone/>
            </a:pPr>
            <a:r>
              <a:t/>
            </a:r>
            <a:endParaRPr sz="2000"/>
          </a:p>
        </p:txBody>
      </p:sp>
      <p:pic>
        <p:nvPicPr>
          <p:cNvPr id="349" name="Google Shape;349;g1cce2537c60_1_414"/>
          <p:cNvPicPr preferRelativeResize="0"/>
          <p:nvPr/>
        </p:nvPicPr>
        <p:blipFill rotWithShape="1">
          <a:blip r:embed="rId3">
            <a:alphaModFix/>
          </a:blip>
          <a:srcRect b="0" l="0" r="0" t="0"/>
          <a:stretch/>
        </p:blipFill>
        <p:spPr>
          <a:xfrm>
            <a:off x="7935450" y="2762400"/>
            <a:ext cx="3150513" cy="189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1cce2537c60_1_9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Diodes</a:t>
            </a:r>
            <a:endParaRPr/>
          </a:p>
        </p:txBody>
      </p:sp>
      <p:sp>
        <p:nvSpPr>
          <p:cNvPr id="112" name="Google Shape;112;g1cce2537c60_1_9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chemeClr val="dk1"/>
              </a:buClr>
              <a:buSzPts val="2000"/>
              <a:buChar char="•"/>
            </a:pPr>
            <a:r>
              <a:rPr lang="en-US" sz="2000"/>
              <a:t>What is a diode?</a:t>
            </a:r>
            <a:endParaRPr sz="2000"/>
          </a:p>
          <a:p>
            <a:pPr indent="-355600" lvl="1" marL="914400" rtl="0" algn="l">
              <a:lnSpc>
                <a:spcPct val="90000"/>
              </a:lnSpc>
              <a:spcBef>
                <a:spcPts val="0"/>
              </a:spcBef>
              <a:spcAft>
                <a:spcPts val="0"/>
              </a:spcAft>
              <a:buClr>
                <a:schemeClr val="dk1"/>
              </a:buClr>
              <a:buSzPts val="2000"/>
              <a:buChar char="•"/>
            </a:pPr>
            <a:r>
              <a:rPr lang="en-US" sz="2000"/>
              <a:t>A diode is a two-terminal electronic component that conducts current primarily in one direction (asymmetric conductance); it has low (ideally zero) resistance in one direction, and high (ideally infinite) resistance in the other.</a:t>
            </a:r>
            <a:endParaRPr sz="2000"/>
          </a:p>
          <a:p>
            <a:pPr indent="-355600" lvl="1" marL="914400" rtl="0" algn="l">
              <a:lnSpc>
                <a:spcPct val="90000"/>
              </a:lnSpc>
              <a:spcBef>
                <a:spcPts val="0"/>
              </a:spcBef>
              <a:spcAft>
                <a:spcPts val="0"/>
              </a:spcAft>
              <a:buSzPts val="2000"/>
              <a:buChar char="•"/>
            </a:pPr>
            <a:r>
              <a:rPr lang="en-US" sz="2000"/>
              <a:t>Short version: a semiconductor that allows current to flow only one one way.</a:t>
            </a:r>
            <a:endParaRPr sz="2000"/>
          </a:p>
          <a:p>
            <a:pPr indent="-177800" lvl="0" marL="228600" rtl="0" algn="l">
              <a:lnSpc>
                <a:spcPct val="90000"/>
              </a:lnSpc>
              <a:spcBef>
                <a:spcPts val="0"/>
              </a:spcBef>
              <a:spcAft>
                <a:spcPts val="0"/>
              </a:spcAft>
              <a:buSzPts val="2000"/>
              <a:buChar char="•"/>
            </a:pPr>
            <a:r>
              <a:rPr lang="en-US" sz="2000"/>
              <a:t>What types of diodes can you name? Which ones have we used?</a:t>
            </a:r>
            <a:endParaRPr sz="2000"/>
          </a:p>
          <a:p>
            <a:pPr indent="0" lvl="0" marL="457200" rtl="0" algn="l">
              <a:lnSpc>
                <a:spcPct val="90000"/>
              </a:lnSpc>
              <a:spcBef>
                <a:spcPts val="0"/>
              </a:spcBef>
              <a:spcAft>
                <a:spcPts val="0"/>
              </a:spcAft>
              <a:buSzPts val="1800"/>
              <a:buNone/>
            </a:pPr>
            <a:r>
              <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cce2537c60_1_4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L293D Motor Driver Control Pins</a:t>
            </a:r>
            <a:endParaRPr b="1"/>
          </a:p>
        </p:txBody>
      </p:sp>
      <p:sp>
        <p:nvSpPr>
          <p:cNvPr id="355" name="Google Shape;355;g1cce2537c60_1_422"/>
          <p:cNvSpPr txBox="1"/>
          <p:nvPr>
            <p:ph idx="1" type="body"/>
          </p:nvPr>
        </p:nvSpPr>
        <p:spPr>
          <a:xfrm>
            <a:off x="838200" y="1825625"/>
            <a:ext cx="58899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1300">
                <a:solidFill>
                  <a:srgbClr val="191919"/>
                </a:solidFill>
                <a:highlight>
                  <a:srgbClr val="FFFFFF"/>
                </a:highlight>
                <a:latin typeface="Arial"/>
                <a:ea typeface="Arial"/>
                <a:cs typeface="Arial"/>
                <a:sym typeface="Arial"/>
              </a:rPr>
              <a:t>By using the direction control pins, you can control whether the motor rotates forward or backward. These pins actually control the switches of the H-Bridge circuit inside the L293D IC.</a:t>
            </a:r>
            <a:endParaRPr sz="1350">
              <a:solidFill>
                <a:srgbClr val="191919"/>
              </a:solidFill>
              <a:highlight>
                <a:srgbClr val="FFFFFF"/>
              </a:highlight>
              <a:latin typeface="Arial"/>
              <a:ea typeface="Arial"/>
              <a:cs typeface="Arial"/>
              <a:sym typeface="Arial"/>
            </a:endParaRPr>
          </a:p>
          <a:p>
            <a:pPr indent="-355600" lvl="0" marL="457200" rtl="0" algn="l">
              <a:lnSpc>
                <a:spcPct val="90000"/>
              </a:lnSpc>
              <a:spcBef>
                <a:spcPts val="0"/>
              </a:spcBef>
              <a:spcAft>
                <a:spcPts val="0"/>
              </a:spcAft>
              <a:buSzPts val="2000"/>
              <a:buChar char="•"/>
            </a:pPr>
            <a:r>
              <a:rPr lang="en-US" sz="1350">
                <a:solidFill>
                  <a:srgbClr val="191919"/>
                </a:solidFill>
                <a:highlight>
                  <a:srgbClr val="FFFFFF"/>
                </a:highlight>
                <a:latin typeface="Arial"/>
                <a:ea typeface="Arial"/>
                <a:cs typeface="Arial"/>
                <a:sym typeface="Arial"/>
              </a:rPr>
              <a:t>The IC has two direction control pins for each channel. The IN1 and IN2 pins control the spinning direction of motor A; While IN3 and IN4 control the spinning direction of motor B.</a:t>
            </a:r>
            <a:endParaRPr sz="1350">
              <a:solidFill>
                <a:srgbClr val="191919"/>
              </a:solidFill>
              <a:highlight>
                <a:srgbClr val="FFFFFF"/>
              </a:highlight>
              <a:latin typeface="Arial"/>
              <a:ea typeface="Arial"/>
              <a:cs typeface="Arial"/>
              <a:sym typeface="Arial"/>
            </a:endParaRPr>
          </a:p>
          <a:p>
            <a:pPr indent="-355600" lvl="0" marL="457200" rtl="0" algn="l">
              <a:lnSpc>
                <a:spcPct val="90000"/>
              </a:lnSpc>
              <a:spcBef>
                <a:spcPts val="0"/>
              </a:spcBef>
              <a:spcAft>
                <a:spcPts val="0"/>
              </a:spcAft>
              <a:buSzPts val="2000"/>
              <a:buChar char="•"/>
            </a:pPr>
            <a:r>
              <a:rPr lang="en-US" sz="1350">
                <a:solidFill>
                  <a:srgbClr val="191919"/>
                </a:solidFill>
                <a:highlight>
                  <a:srgbClr val="FFFFFF"/>
                </a:highlight>
                <a:latin typeface="Arial"/>
                <a:ea typeface="Arial"/>
                <a:cs typeface="Arial"/>
                <a:sym typeface="Arial"/>
              </a:rPr>
              <a:t>The spinning direction of the motor can be controlled by applying logic HIGH (5V) or logic LOW (Ground) to these inputs. The chart below shows how this is done.</a:t>
            </a:r>
            <a:endParaRPr sz="1350">
              <a:solidFill>
                <a:srgbClr val="191919"/>
              </a:solidFill>
              <a:highlight>
                <a:srgbClr val="FFFFFF"/>
              </a:highlight>
              <a:latin typeface="Arial"/>
              <a:ea typeface="Arial"/>
              <a:cs typeface="Arial"/>
              <a:sym typeface="Arial"/>
            </a:endParaRPr>
          </a:p>
          <a:p>
            <a:pPr indent="0" lvl="0" marL="457200" rtl="0" algn="l">
              <a:lnSpc>
                <a:spcPct val="90000"/>
              </a:lnSpc>
              <a:spcBef>
                <a:spcPts val="0"/>
              </a:spcBef>
              <a:spcAft>
                <a:spcPts val="0"/>
              </a:spcAft>
              <a:buSzPts val="1800"/>
              <a:buNone/>
            </a:pPr>
            <a:r>
              <a:t/>
            </a:r>
            <a:endParaRPr sz="1350">
              <a:solidFill>
                <a:srgbClr val="191919"/>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800"/>
              <a:buNone/>
            </a:pPr>
            <a:r>
              <a:t/>
            </a:r>
            <a:endParaRPr sz="2000"/>
          </a:p>
        </p:txBody>
      </p:sp>
      <p:pic>
        <p:nvPicPr>
          <p:cNvPr id="356" name="Google Shape;356;g1cce2537c60_1_422"/>
          <p:cNvPicPr preferRelativeResize="0"/>
          <p:nvPr/>
        </p:nvPicPr>
        <p:blipFill rotWithShape="1">
          <a:blip r:embed="rId3">
            <a:alphaModFix/>
          </a:blip>
          <a:srcRect b="0" l="0" r="0" t="0"/>
          <a:stretch/>
        </p:blipFill>
        <p:spPr>
          <a:xfrm>
            <a:off x="7982763" y="2756000"/>
            <a:ext cx="3055903" cy="1892200"/>
          </a:xfrm>
          <a:prstGeom prst="rect">
            <a:avLst/>
          </a:prstGeom>
          <a:noFill/>
          <a:ln>
            <a:noFill/>
          </a:ln>
        </p:spPr>
      </p:pic>
      <p:pic>
        <p:nvPicPr>
          <p:cNvPr id="357" name="Google Shape;357;g1cce2537c60_1_422"/>
          <p:cNvPicPr preferRelativeResize="0"/>
          <p:nvPr/>
        </p:nvPicPr>
        <p:blipFill rotWithShape="1">
          <a:blip r:embed="rId4">
            <a:alphaModFix/>
          </a:blip>
          <a:srcRect b="0" l="0" r="0" t="0"/>
          <a:stretch/>
        </p:blipFill>
        <p:spPr>
          <a:xfrm>
            <a:off x="1969138" y="4271825"/>
            <a:ext cx="3628030" cy="1905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cce2537c60_1_4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L293D Motor Driver Speed Control Pins</a:t>
            </a:r>
            <a:endParaRPr b="1"/>
          </a:p>
        </p:txBody>
      </p:sp>
      <p:sp>
        <p:nvSpPr>
          <p:cNvPr id="363" name="Google Shape;363;g1cce2537c60_1_438"/>
          <p:cNvSpPr txBox="1"/>
          <p:nvPr>
            <p:ph idx="1" type="body"/>
          </p:nvPr>
        </p:nvSpPr>
        <p:spPr>
          <a:xfrm>
            <a:off x="838200" y="1825625"/>
            <a:ext cx="58899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1300">
                <a:solidFill>
                  <a:srgbClr val="191919"/>
                </a:solidFill>
                <a:highlight>
                  <a:srgbClr val="FFFFFF"/>
                </a:highlight>
                <a:latin typeface="Arial"/>
                <a:ea typeface="Arial"/>
                <a:cs typeface="Arial"/>
                <a:sym typeface="Arial"/>
              </a:rPr>
              <a:t>The speed control pins ENA (EN 1,2)  and ENB (EN 3,4) are used to turn on/off the motors and control its speed.</a:t>
            </a:r>
            <a:endParaRPr sz="1300">
              <a:solidFill>
                <a:srgbClr val="191919"/>
              </a:solidFill>
              <a:highlight>
                <a:srgbClr val="FFFFFF"/>
              </a:highlight>
              <a:latin typeface="Arial"/>
              <a:ea typeface="Arial"/>
              <a:cs typeface="Arial"/>
              <a:sym typeface="Arial"/>
            </a:endParaRPr>
          </a:p>
          <a:p>
            <a:pPr indent="-355600" lvl="0" marL="457200" rtl="0" algn="l">
              <a:lnSpc>
                <a:spcPct val="90000"/>
              </a:lnSpc>
              <a:spcBef>
                <a:spcPts val="0"/>
              </a:spcBef>
              <a:spcAft>
                <a:spcPts val="0"/>
              </a:spcAft>
              <a:buSzPts val="2000"/>
              <a:buChar char="•"/>
            </a:pPr>
            <a:r>
              <a:rPr lang="en-US" sz="1300">
                <a:solidFill>
                  <a:srgbClr val="191919"/>
                </a:solidFill>
                <a:highlight>
                  <a:srgbClr val="FFFFFF"/>
                </a:highlight>
                <a:latin typeface="Arial"/>
                <a:ea typeface="Arial"/>
                <a:cs typeface="Arial"/>
                <a:sym typeface="Arial"/>
              </a:rPr>
              <a:t>Pulling these pins HIGH will cause the motors to spin, while pulling it LOW will stop them. But, with Pulse Width Modulation (PWM), you can actually control the speed of the motors.</a:t>
            </a:r>
            <a:endParaRPr sz="1300">
              <a:solidFill>
                <a:srgbClr val="191919"/>
              </a:solidFill>
              <a:highlight>
                <a:srgbClr val="FFFFFF"/>
              </a:highlight>
              <a:latin typeface="Arial"/>
              <a:ea typeface="Arial"/>
              <a:cs typeface="Arial"/>
              <a:sym typeface="Arial"/>
            </a:endParaRPr>
          </a:p>
          <a:p>
            <a:pPr indent="0" lvl="0" marL="457200" rtl="0" algn="l">
              <a:lnSpc>
                <a:spcPct val="90000"/>
              </a:lnSpc>
              <a:spcBef>
                <a:spcPts val="0"/>
              </a:spcBef>
              <a:spcAft>
                <a:spcPts val="0"/>
              </a:spcAft>
              <a:buSzPts val="1800"/>
              <a:buNone/>
            </a:pPr>
            <a:r>
              <a:t/>
            </a:r>
            <a:endParaRPr sz="1300">
              <a:solidFill>
                <a:srgbClr val="191919"/>
              </a:solidFill>
              <a:highlight>
                <a:srgbClr val="FFFFFF"/>
              </a:highlight>
              <a:latin typeface="Arial"/>
              <a:ea typeface="Arial"/>
              <a:cs typeface="Arial"/>
              <a:sym typeface="Arial"/>
            </a:endParaRPr>
          </a:p>
          <a:p>
            <a:pPr indent="0" lvl="0" marL="457200" rtl="0" algn="l">
              <a:lnSpc>
                <a:spcPct val="90000"/>
              </a:lnSpc>
              <a:spcBef>
                <a:spcPts val="0"/>
              </a:spcBef>
              <a:spcAft>
                <a:spcPts val="0"/>
              </a:spcAft>
              <a:buSzPts val="1800"/>
              <a:buNone/>
            </a:pPr>
            <a:r>
              <a:t/>
            </a:r>
            <a:endParaRPr sz="1350">
              <a:solidFill>
                <a:srgbClr val="191919"/>
              </a:solidFill>
              <a:highlight>
                <a:srgbClr val="FFFFFF"/>
              </a:highlight>
              <a:latin typeface="Arial"/>
              <a:ea typeface="Arial"/>
              <a:cs typeface="Arial"/>
              <a:sym typeface="Arial"/>
            </a:endParaRPr>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b="1" sz="2000">
              <a:solidFill>
                <a:srgbClr val="FF0000"/>
              </a:solidFill>
            </a:endParaRPr>
          </a:p>
        </p:txBody>
      </p:sp>
      <p:pic>
        <p:nvPicPr>
          <p:cNvPr id="364" name="Google Shape;364;g1cce2537c60_1_438"/>
          <p:cNvPicPr preferRelativeResize="0"/>
          <p:nvPr/>
        </p:nvPicPr>
        <p:blipFill rotWithShape="1">
          <a:blip r:embed="rId3">
            <a:alphaModFix/>
          </a:blip>
          <a:srcRect b="0" l="0" r="0" t="0"/>
          <a:stretch/>
        </p:blipFill>
        <p:spPr>
          <a:xfrm>
            <a:off x="7982763" y="2756000"/>
            <a:ext cx="3055903" cy="1892200"/>
          </a:xfrm>
          <a:prstGeom prst="rect">
            <a:avLst/>
          </a:prstGeom>
          <a:noFill/>
          <a:ln>
            <a:noFill/>
          </a:ln>
        </p:spPr>
      </p:pic>
      <p:pic>
        <p:nvPicPr>
          <p:cNvPr id="365" name="Google Shape;365;g1cce2537c60_1_438"/>
          <p:cNvPicPr preferRelativeResize="0"/>
          <p:nvPr/>
        </p:nvPicPr>
        <p:blipFill rotWithShape="1">
          <a:blip r:embed="rId4">
            <a:alphaModFix/>
          </a:blip>
          <a:srcRect b="0" l="0" r="0" t="0"/>
          <a:stretch/>
        </p:blipFill>
        <p:spPr>
          <a:xfrm>
            <a:off x="7986725" y="2749600"/>
            <a:ext cx="3048000" cy="1905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10d429d8cdb_0_21"/>
          <p:cNvSpPr txBox="1"/>
          <p:nvPr>
            <p:ph type="title"/>
          </p:nvPr>
        </p:nvSpPr>
        <p:spPr>
          <a:xfrm>
            <a:off x="838200" y="3650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Open loop vs closed loop</a:t>
            </a:r>
            <a:endParaRPr/>
          </a:p>
        </p:txBody>
      </p:sp>
      <p:sp>
        <p:nvSpPr>
          <p:cNvPr id="371" name="Google Shape;371;g10d429d8cdb_0_21"/>
          <p:cNvSpPr txBox="1"/>
          <p:nvPr>
            <p:ph idx="1" type="body"/>
          </p:nvPr>
        </p:nvSpPr>
        <p:spPr>
          <a:xfrm>
            <a:off x="788250" y="1753475"/>
            <a:ext cx="10615500" cy="4404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lang="en-US"/>
              <a:t>In an </a:t>
            </a:r>
            <a:r>
              <a:rPr b="1" lang="en-US"/>
              <a:t>open-loop</a:t>
            </a:r>
            <a:r>
              <a:rPr lang="en-US"/>
              <a:t> control system, the control action from the controller is independent of the process variable. An example of this is a central heating boiler controlled only by a timer. The control action is the switching on or off of the boiler. The process variable is the building temperature. This controller operates the heating system for a constant time regardless of the temperature of the building. </a:t>
            </a:r>
            <a:r>
              <a:rPr b="1" lang="en-US"/>
              <a:t>(Fig 1A)</a:t>
            </a:r>
            <a:endParaRPr b="1"/>
          </a:p>
          <a:p>
            <a:pPr indent="0" lvl="0" marL="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10d5201f399_0_0"/>
          <p:cNvSpPr txBox="1"/>
          <p:nvPr>
            <p:ph type="title"/>
          </p:nvPr>
        </p:nvSpPr>
        <p:spPr>
          <a:xfrm>
            <a:off x="838200" y="3650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Open loop vs closed loop</a:t>
            </a:r>
            <a:endParaRPr/>
          </a:p>
        </p:txBody>
      </p:sp>
      <p:sp>
        <p:nvSpPr>
          <p:cNvPr id="377" name="Google Shape;377;g10d5201f399_0_0"/>
          <p:cNvSpPr txBox="1"/>
          <p:nvPr>
            <p:ph idx="1" type="body"/>
          </p:nvPr>
        </p:nvSpPr>
        <p:spPr>
          <a:xfrm>
            <a:off x="788250" y="1753475"/>
            <a:ext cx="10615500" cy="4404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1100"/>
              <a:buFont typeface="Arial"/>
              <a:buNone/>
            </a:pPr>
            <a:r>
              <a:rPr lang="en-US"/>
              <a:t>In a </a:t>
            </a:r>
            <a:r>
              <a:rPr b="1" lang="en-US"/>
              <a:t>closed-loop</a:t>
            </a:r>
            <a:r>
              <a:rPr lang="en-US"/>
              <a:t> control system, the control action from the controller is dependent on the desired and actual process variable. In the case of the boiler analogy, this would utilise a thermostat to monitor the building temperature, and feed back a signal to ensure the controller output maintains the building temperature close to that set on the thermostat. </a:t>
            </a:r>
            <a:endParaRPr/>
          </a:p>
          <a:p>
            <a:pPr indent="0" lvl="0" marL="0" rtl="0" algn="l">
              <a:lnSpc>
                <a:spcPct val="90000"/>
              </a:lnSpc>
              <a:spcBef>
                <a:spcPts val="0"/>
              </a:spcBef>
              <a:spcAft>
                <a:spcPts val="0"/>
              </a:spcAft>
              <a:buClr>
                <a:schemeClr val="dk1"/>
              </a:buClr>
              <a:buSzPts val="1100"/>
              <a:buFont typeface="Arial"/>
              <a:buNone/>
            </a:pPr>
            <a:r>
              <a:rPr lang="en-US"/>
              <a:t>A closed loop controller has a feedback loop which ensures the controller exerts a control action to control a process variable at the same value as the setpoint. For this reason, closed-loop controllers are also called feedback controllers. </a:t>
            </a:r>
            <a:r>
              <a:rPr b="1" lang="en-US"/>
              <a:t>(Fig 1B)</a:t>
            </a:r>
            <a:endParaRPr b="1"/>
          </a:p>
          <a:p>
            <a:pPr indent="0" lvl="0" marL="0" rtl="0" algn="l">
              <a:lnSpc>
                <a:spcPct val="90000"/>
              </a:lnSpc>
              <a:spcBef>
                <a:spcPts val="0"/>
              </a:spcBef>
              <a:spcAft>
                <a:spcPts val="0"/>
              </a:spcAft>
              <a:buSzPts val="1800"/>
              <a:buNone/>
            </a:pPr>
            <a:r>
              <a:t/>
            </a:r>
            <a:endParaRPr/>
          </a:p>
          <a:p>
            <a:pPr indent="-50800" lvl="0" marL="228600" rtl="0" algn="l">
              <a:lnSpc>
                <a:spcPct val="90000"/>
              </a:lnSpc>
              <a:spcBef>
                <a:spcPts val="1000"/>
              </a:spcBef>
              <a:spcAft>
                <a:spcPts val="0"/>
              </a:spcAft>
              <a:buClr>
                <a:schemeClr val="dk1"/>
              </a:buClr>
              <a:buSzPts val="2800"/>
              <a:buNone/>
            </a:pPr>
            <a:r>
              <a:rPr lang="en-US"/>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10d429d8cdb_0_28"/>
          <p:cNvSpPr txBox="1"/>
          <p:nvPr>
            <p:ph type="title"/>
          </p:nvPr>
        </p:nvSpPr>
        <p:spPr>
          <a:xfrm>
            <a:off x="838200" y="36500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Open loop vs closed loop</a:t>
            </a:r>
            <a:endParaRPr/>
          </a:p>
        </p:txBody>
      </p:sp>
      <p:pic>
        <p:nvPicPr>
          <p:cNvPr id="383" name="Google Shape;383;g10d429d8cdb_0_28"/>
          <p:cNvPicPr preferRelativeResize="0"/>
          <p:nvPr/>
        </p:nvPicPr>
        <p:blipFill rotWithShape="1">
          <a:blip r:embed="rId3">
            <a:alphaModFix/>
          </a:blip>
          <a:srcRect b="0" l="0" r="0" t="0"/>
          <a:stretch/>
        </p:blipFill>
        <p:spPr>
          <a:xfrm>
            <a:off x="2524125" y="1352550"/>
            <a:ext cx="7143750" cy="5353050"/>
          </a:xfrm>
          <a:prstGeom prst="rect">
            <a:avLst/>
          </a:prstGeom>
          <a:noFill/>
          <a:ln>
            <a:noFill/>
          </a:ln>
        </p:spPr>
      </p:pic>
      <p:sp>
        <p:nvSpPr>
          <p:cNvPr id="384" name="Google Shape;384;g10d429d8cdb_0_28"/>
          <p:cNvSpPr txBox="1"/>
          <p:nvPr/>
        </p:nvSpPr>
        <p:spPr>
          <a:xfrm>
            <a:off x="9772675" y="2143100"/>
            <a:ext cx="2357400" cy="600300"/>
          </a:xfrm>
          <a:prstGeom prst="rect">
            <a:avLst/>
          </a:prstGeom>
          <a:noFill/>
          <a:ln>
            <a:noFill/>
          </a:ln>
        </p:spPr>
        <p:txBody>
          <a:bodyPr anchorCtr="0" anchor="t" bIns="91425" lIns="91425" spcFirstLastPara="1" rIns="91425" wrap="square" tIns="91425">
            <a:spAutoFit/>
          </a:bodyPr>
          <a:lstStyle/>
          <a:p>
            <a:pPr indent="-50800" lvl="0" marL="228600" marR="0" rtl="0" algn="l">
              <a:lnSpc>
                <a:spcPct val="90000"/>
              </a:lnSpc>
              <a:spcBef>
                <a:spcPts val="1000"/>
              </a:spcBef>
              <a:spcAft>
                <a:spcPts val="0"/>
              </a:spcAft>
              <a:buClr>
                <a:srgbClr val="000000"/>
              </a:buClr>
              <a:buSzPts val="1000"/>
              <a:buFont typeface="Arial"/>
              <a:buNone/>
            </a:pPr>
            <a:r>
              <a:rPr b="0" i="0" lang="en-US" sz="1000" u="none" cap="none" strike="noStrike">
                <a:solidFill>
                  <a:schemeClr val="dk1"/>
                </a:solidFill>
                <a:latin typeface="Calibri"/>
                <a:ea typeface="Calibri"/>
                <a:cs typeface="Calibri"/>
                <a:sym typeface="Calibri"/>
              </a:rPr>
              <a:t>Source: </a:t>
            </a:r>
            <a:r>
              <a:rPr b="0" i="0" lang="en-US" sz="1000" u="sng" cap="none" strike="noStrike">
                <a:solidFill>
                  <a:schemeClr val="hlink"/>
                </a:solidFill>
                <a:latin typeface="Calibri"/>
                <a:ea typeface="Calibri"/>
                <a:cs typeface="Calibri"/>
                <a:sym typeface="Calibri"/>
                <a:hlinkClick r:id="rId4"/>
              </a:rPr>
              <a:t>https://www.pesquality.com/blog/open-loop-and-closed-loop-systems</a:t>
            </a:r>
            <a:r>
              <a:rPr b="0" i="0" lang="en-US" sz="1000" u="none" cap="none" strike="noStrike">
                <a:solidFill>
                  <a:schemeClr val="dk1"/>
                </a:solidFill>
                <a:latin typeface="Calibri"/>
                <a:ea typeface="Calibri"/>
                <a:cs typeface="Calibri"/>
                <a:sym typeface="Calibri"/>
              </a:rPr>
              <a:t> </a:t>
            </a:r>
            <a:endParaRPr b="0" i="0" sz="2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63629f4efd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Closed loop: Servo motors</a:t>
            </a:r>
            <a:endParaRPr b="1"/>
          </a:p>
        </p:txBody>
      </p:sp>
      <p:pic>
        <p:nvPicPr>
          <p:cNvPr id="390" name="Google Shape;390;g263629f4efd_0_0"/>
          <p:cNvPicPr preferRelativeResize="0"/>
          <p:nvPr/>
        </p:nvPicPr>
        <p:blipFill>
          <a:blip r:embed="rId3">
            <a:alphaModFix/>
          </a:blip>
          <a:stretch>
            <a:fillRect/>
          </a:stretch>
        </p:blipFill>
        <p:spPr>
          <a:xfrm>
            <a:off x="3934775" y="2302663"/>
            <a:ext cx="4385411" cy="22526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63629f4efd_0_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Servo motors</a:t>
            </a:r>
            <a:endParaRPr b="1"/>
          </a:p>
        </p:txBody>
      </p:sp>
      <p:sp>
        <p:nvSpPr>
          <p:cNvPr id="396" name="Google Shape;396;g263629f4efd_0_5"/>
          <p:cNvSpPr txBox="1"/>
          <p:nvPr>
            <p:ph idx="1" type="body"/>
          </p:nvPr>
        </p:nvSpPr>
        <p:spPr>
          <a:xfrm>
            <a:off x="838200" y="1825625"/>
            <a:ext cx="51198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2000"/>
              <a:t>What is a servomotor?</a:t>
            </a:r>
            <a:endParaRPr sz="2000"/>
          </a:p>
          <a:p>
            <a:pPr indent="0" lvl="0" marL="0" rtl="0" algn="l">
              <a:lnSpc>
                <a:spcPct val="90000"/>
              </a:lnSpc>
              <a:spcBef>
                <a:spcPts val="1000"/>
              </a:spcBef>
              <a:spcAft>
                <a:spcPts val="0"/>
              </a:spcAft>
              <a:buNone/>
            </a:pPr>
            <a:r>
              <a:t/>
            </a:r>
            <a:endParaRPr sz="2000"/>
          </a:p>
        </p:txBody>
      </p:sp>
      <p:pic>
        <p:nvPicPr>
          <p:cNvPr id="397" name="Google Shape;397;g263629f4efd_0_5"/>
          <p:cNvPicPr preferRelativeResize="0"/>
          <p:nvPr/>
        </p:nvPicPr>
        <p:blipFill>
          <a:blip r:embed="rId3">
            <a:alphaModFix/>
          </a:blip>
          <a:stretch>
            <a:fillRect/>
          </a:stretch>
        </p:blipFill>
        <p:spPr>
          <a:xfrm>
            <a:off x="5957900" y="1901275"/>
            <a:ext cx="5553974" cy="36216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63629f4efd_0_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Servo motors</a:t>
            </a:r>
            <a:endParaRPr b="1"/>
          </a:p>
        </p:txBody>
      </p:sp>
      <p:sp>
        <p:nvSpPr>
          <p:cNvPr id="403" name="Google Shape;403;g263629f4efd_0_11"/>
          <p:cNvSpPr txBox="1"/>
          <p:nvPr>
            <p:ph idx="1" type="body"/>
          </p:nvPr>
        </p:nvSpPr>
        <p:spPr>
          <a:xfrm>
            <a:off x="838200" y="1825625"/>
            <a:ext cx="51198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2000"/>
              <a:t>What is a servomotor?</a:t>
            </a:r>
            <a:endParaRPr sz="2000"/>
          </a:p>
          <a:p>
            <a:pPr indent="-355600" lvl="1" marL="914400" rtl="0" algn="l">
              <a:lnSpc>
                <a:spcPct val="90000"/>
              </a:lnSpc>
              <a:spcBef>
                <a:spcPts val="1000"/>
              </a:spcBef>
              <a:spcAft>
                <a:spcPts val="0"/>
              </a:spcAft>
              <a:buSzPts val="2000"/>
              <a:buChar char="•"/>
            </a:pPr>
            <a:r>
              <a:rPr lang="en-US" sz="2000"/>
              <a:t>A servo motor is a closed-loop system that uses position feedback to control its motion and final position. There are many types of servo motors and their main feature is the ability to precisely control the position of their shaft.</a:t>
            </a:r>
            <a:endParaRPr sz="2000"/>
          </a:p>
        </p:txBody>
      </p:sp>
      <p:pic>
        <p:nvPicPr>
          <p:cNvPr id="404" name="Google Shape;404;g263629f4efd_0_11"/>
          <p:cNvPicPr preferRelativeResize="0"/>
          <p:nvPr/>
        </p:nvPicPr>
        <p:blipFill>
          <a:blip r:embed="rId3">
            <a:alphaModFix/>
          </a:blip>
          <a:stretch>
            <a:fillRect/>
          </a:stretch>
        </p:blipFill>
        <p:spPr>
          <a:xfrm>
            <a:off x="5957900" y="1901275"/>
            <a:ext cx="5553974" cy="3621649"/>
          </a:xfrm>
          <a:prstGeom prst="rect">
            <a:avLst/>
          </a:prstGeom>
          <a:noFill/>
          <a:ln>
            <a:noFill/>
          </a:ln>
        </p:spPr>
      </p:pic>
      <p:pic>
        <p:nvPicPr>
          <p:cNvPr id="405" name="Google Shape;405;g263629f4efd_0_11"/>
          <p:cNvPicPr preferRelativeResize="0"/>
          <p:nvPr/>
        </p:nvPicPr>
        <p:blipFill>
          <a:blip r:embed="rId4">
            <a:alphaModFix/>
          </a:blip>
          <a:stretch>
            <a:fillRect/>
          </a:stretch>
        </p:blipFill>
        <p:spPr>
          <a:xfrm>
            <a:off x="1261137" y="4190700"/>
            <a:ext cx="4273925" cy="1620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63629f4efd_0_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Servo motors: How do they work?</a:t>
            </a:r>
            <a:endParaRPr b="1"/>
          </a:p>
        </p:txBody>
      </p:sp>
      <p:sp>
        <p:nvSpPr>
          <p:cNvPr id="411" name="Google Shape;411;g263629f4efd_0_18"/>
          <p:cNvSpPr txBox="1"/>
          <p:nvPr>
            <p:ph idx="1" type="body"/>
          </p:nvPr>
        </p:nvSpPr>
        <p:spPr>
          <a:xfrm>
            <a:off x="838200" y="1825625"/>
            <a:ext cx="51198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2000"/>
              <a:t>In industrial type servo motors the position feedback sensor is usually a high precision encoder, while in the smaller RC or hobby servos the position sensor is usually a simple potentiometer. The actual position captured by these devices is fed back to the error detector where it is compared to the target position. Then according to the error the controller corrects the actual position of the motor to match with the target position.</a:t>
            </a:r>
            <a:endParaRPr sz="2000"/>
          </a:p>
        </p:txBody>
      </p:sp>
      <p:pic>
        <p:nvPicPr>
          <p:cNvPr id="412" name="Google Shape;412;g263629f4efd_0_18"/>
          <p:cNvPicPr preferRelativeResize="0"/>
          <p:nvPr/>
        </p:nvPicPr>
        <p:blipFill>
          <a:blip r:embed="rId3">
            <a:alphaModFix/>
          </a:blip>
          <a:stretch>
            <a:fillRect/>
          </a:stretch>
        </p:blipFill>
        <p:spPr>
          <a:xfrm>
            <a:off x="5958000" y="1901275"/>
            <a:ext cx="6169925" cy="33677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63629f4efd_0_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Servo motors: How do they work?</a:t>
            </a:r>
            <a:endParaRPr b="1"/>
          </a:p>
        </p:txBody>
      </p:sp>
      <p:sp>
        <p:nvSpPr>
          <p:cNvPr id="418" name="Google Shape;418;g263629f4efd_0_24"/>
          <p:cNvSpPr txBox="1"/>
          <p:nvPr>
            <p:ph idx="1" type="body"/>
          </p:nvPr>
        </p:nvSpPr>
        <p:spPr>
          <a:xfrm>
            <a:off x="838200" y="1825625"/>
            <a:ext cx="51198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1500">
                <a:solidFill>
                  <a:srgbClr val="3A3A3A"/>
                </a:solidFill>
                <a:highlight>
                  <a:srgbClr val="FFFFFF"/>
                </a:highlight>
                <a:latin typeface="Arial"/>
                <a:ea typeface="Arial"/>
                <a:cs typeface="Arial"/>
                <a:sym typeface="Arial"/>
              </a:rPr>
              <a:t>There are four main components inside of a hobby servo, a DC motor, a gearbox, a potentiometer and a control circuit. The DC motor is high speed and low torque but the gearbox reduces the speed to around 60 RPM and at the same time increases the torque.</a:t>
            </a:r>
            <a:endParaRPr sz="1500">
              <a:solidFill>
                <a:srgbClr val="3A3A3A"/>
              </a:solidFill>
              <a:highlight>
                <a:srgbClr val="FFFFFF"/>
              </a:highlight>
              <a:latin typeface="Arial"/>
              <a:ea typeface="Arial"/>
              <a:cs typeface="Arial"/>
              <a:sym typeface="Arial"/>
            </a:endParaRPr>
          </a:p>
          <a:p>
            <a:pPr indent="-355600" lvl="0" marL="457200" rtl="0" algn="l">
              <a:lnSpc>
                <a:spcPct val="90000"/>
              </a:lnSpc>
              <a:spcBef>
                <a:spcPts val="1000"/>
              </a:spcBef>
              <a:spcAft>
                <a:spcPts val="0"/>
              </a:spcAft>
              <a:buClr>
                <a:srgbClr val="3A3A3A"/>
              </a:buClr>
              <a:buSzPts val="2000"/>
              <a:buFont typeface="Arial"/>
              <a:buChar char="•"/>
            </a:pPr>
            <a:r>
              <a:rPr lang="en-US" sz="1500">
                <a:solidFill>
                  <a:srgbClr val="3A3A3A"/>
                </a:solidFill>
                <a:highlight>
                  <a:srgbClr val="FFFFFF"/>
                </a:highlight>
                <a:latin typeface="Arial"/>
                <a:ea typeface="Arial"/>
                <a:cs typeface="Arial"/>
                <a:sym typeface="Arial"/>
              </a:rPr>
              <a:t>The potentiometer is attached on the final gear or the output shaft, so as the motor rotates the potentiometer rotates as well, thus producing a voltage that is related to the absolute angle of the output shaft. In the control circuit, this potentiometer voltage is compared to the voltage coming from the signal line. If needed, the controller activates an integrated H-Bridge which enables the motor to rotate in either direction until the two signals reach a difference of zero.</a:t>
            </a:r>
            <a:endParaRPr sz="1500">
              <a:solidFill>
                <a:srgbClr val="3A3A3A"/>
              </a:solidFill>
              <a:highlight>
                <a:srgbClr val="FFFFFF"/>
              </a:highlight>
              <a:latin typeface="Arial"/>
              <a:ea typeface="Arial"/>
              <a:cs typeface="Arial"/>
              <a:sym typeface="Arial"/>
            </a:endParaRPr>
          </a:p>
          <a:p>
            <a:pPr indent="-323850" lvl="0" marL="457200" rtl="0" algn="l">
              <a:lnSpc>
                <a:spcPct val="90000"/>
              </a:lnSpc>
              <a:spcBef>
                <a:spcPts val="1000"/>
              </a:spcBef>
              <a:spcAft>
                <a:spcPts val="0"/>
              </a:spcAft>
              <a:buClr>
                <a:srgbClr val="3A3A3A"/>
              </a:buClr>
              <a:buSzPts val="1500"/>
              <a:buFont typeface="Arial"/>
              <a:buChar char="•"/>
            </a:pPr>
            <a:r>
              <a:rPr lang="en-US" sz="1500">
                <a:solidFill>
                  <a:srgbClr val="3A3A3A"/>
                </a:solidFill>
                <a:highlight>
                  <a:srgbClr val="FFFFFF"/>
                </a:highlight>
                <a:latin typeface="Arial"/>
                <a:ea typeface="Arial"/>
                <a:cs typeface="Arial"/>
                <a:sym typeface="Arial"/>
              </a:rPr>
              <a:t>Source for most stuff: </a:t>
            </a:r>
            <a:r>
              <a:rPr lang="en-US" sz="1500" u="sng">
                <a:solidFill>
                  <a:schemeClr val="hlink"/>
                </a:solidFill>
                <a:highlight>
                  <a:srgbClr val="FFFFFF"/>
                </a:highlight>
                <a:latin typeface="Arial"/>
                <a:ea typeface="Arial"/>
                <a:cs typeface="Arial"/>
                <a:sym typeface="Arial"/>
                <a:hlinkClick r:id="rId3"/>
              </a:rPr>
              <a:t>https://howtomechatronics.com/how-it-works/how-servo-motors-work-how-to-control-servos-using-arduino/</a:t>
            </a:r>
            <a:r>
              <a:rPr lang="en-US" sz="1500">
                <a:solidFill>
                  <a:srgbClr val="3A3A3A"/>
                </a:solidFill>
                <a:highlight>
                  <a:srgbClr val="FFFFFF"/>
                </a:highlight>
                <a:latin typeface="Arial"/>
                <a:ea typeface="Arial"/>
                <a:cs typeface="Arial"/>
                <a:sym typeface="Arial"/>
              </a:rPr>
              <a:t> </a:t>
            </a:r>
            <a:endParaRPr sz="1500">
              <a:solidFill>
                <a:srgbClr val="3A3A3A"/>
              </a:solidFill>
              <a:highlight>
                <a:srgbClr val="FFFFFF"/>
              </a:highlight>
              <a:latin typeface="Arial"/>
              <a:ea typeface="Arial"/>
              <a:cs typeface="Arial"/>
              <a:sym typeface="Arial"/>
            </a:endParaRPr>
          </a:p>
        </p:txBody>
      </p:sp>
      <p:pic>
        <p:nvPicPr>
          <p:cNvPr id="419" name="Google Shape;419;g263629f4efd_0_24"/>
          <p:cNvPicPr preferRelativeResize="0"/>
          <p:nvPr/>
        </p:nvPicPr>
        <p:blipFill>
          <a:blip r:embed="rId4">
            <a:alphaModFix/>
          </a:blip>
          <a:stretch>
            <a:fillRect/>
          </a:stretch>
        </p:blipFill>
        <p:spPr>
          <a:xfrm>
            <a:off x="5957900" y="1901275"/>
            <a:ext cx="5553974" cy="36216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cce2537c60_1_9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Diodes</a:t>
            </a:r>
            <a:endParaRPr/>
          </a:p>
        </p:txBody>
      </p:sp>
      <p:sp>
        <p:nvSpPr>
          <p:cNvPr id="118" name="Google Shape;118;g1cce2537c60_1_9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SzPts val="2000"/>
              <a:buChar char="•"/>
            </a:pPr>
            <a:r>
              <a:rPr lang="en-US" sz="2000"/>
              <a:t>What types of diodes can you name? Which ones have we used?</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p:txBody>
      </p:sp>
      <p:pic>
        <p:nvPicPr>
          <p:cNvPr id="119" name="Google Shape;119;g1cce2537c60_1_98"/>
          <p:cNvPicPr preferRelativeResize="0"/>
          <p:nvPr/>
        </p:nvPicPr>
        <p:blipFill rotWithShape="1">
          <a:blip r:embed="rId3">
            <a:alphaModFix/>
          </a:blip>
          <a:srcRect b="0" l="0" r="0" t="0"/>
          <a:stretch/>
        </p:blipFill>
        <p:spPr>
          <a:xfrm>
            <a:off x="624713" y="2275375"/>
            <a:ext cx="6124575" cy="2228850"/>
          </a:xfrm>
          <a:prstGeom prst="rect">
            <a:avLst/>
          </a:prstGeom>
          <a:noFill/>
          <a:ln>
            <a:noFill/>
          </a:ln>
        </p:spPr>
      </p:pic>
      <p:pic>
        <p:nvPicPr>
          <p:cNvPr id="120" name="Google Shape;120;g1cce2537c60_1_98"/>
          <p:cNvPicPr preferRelativeResize="0"/>
          <p:nvPr/>
        </p:nvPicPr>
        <p:blipFill rotWithShape="1">
          <a:blip r:embed="rId4">
            <a:alphaModFix/>
          </a:blip>
          <a:srcRect b="0" l="0" r="0" t="0"/>
          <a:stretch/>
        </p:blipFill>
        <p:spPr>
          <a:xfrm>
            <a:off x="691388" y="4322450"/>
            <a:ext cx="5991225" cy="1962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63629f4efd_0_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Servo motors: How do they work?</a:t>
            </a:r>
            <a:endParaRPr b="1"/>
          </a:p>
        </p:txBody>
      </p:sp>
      <p:sp>
        <p:nvSpPr>
          <p:cNvPr id="425" name="Google Shape;425;g263629f4efd_0_30"/>
          <p:cNvSpPr txBox="1"/>
          <p:nvPr>
            <p:ph idx="1" type="body"/>
          </p:nvPr>
        </p:nvSpPr>
        <p:spPr>
          <a:xfrm>
            <a:off x="838200" y="1825625"/>
            <a:ext cx="51198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1500">
                <a:solidFill>
                  <a:srgbClr val="3A3A3A"/>
                </a:solidFill>
                <a:highlight>
                  <a:srgbClr val="FFFFFF"/>
                </a:highlight>
                <a:latin typeface="Arial"/>
                <a:ea typeface="Arial"/>
                <a:cs typeface="Arial"/>
                <a:sym typeface="Arial"/>
              </a:rPr>
              <a:t>A servo motor is controlled by sending a series of pulses through the signal line. The frequency of the control signal should be 50Hz or a pulse should occur every 20ms. The width of pulse determines angular position of the servo and these type of servos can usually rotate 180 degrees (they have a physical limits of travel).</a:t>
            </a:r>
            <a:endParaRPr sz="1500">
              <a:solidFill>
                <a:srgbClr val="3A3A3A"/>
              </a:solidFill>
              <a:highlight>
                <a:srgbClr val="FFFFFF"/>
              </a:highlight>
              <a:latin typeface="Arial"/>
              <a:ea typeface="Arial"/>
              <a:cs typeface="Arial"/>
              <a:sym typeface="Arial"/>
            </a:endParaRPr>
          </a:p>
          <a:p>
            <a:pPr indent="0" lvl="0" marL="0" rtl="0" algn="l">
              <a:lnSpc>
                <a:spcPct val="90000"/>
              </a:lnSpc>
              <a:spcBef>
                <a:spcPts val="1000"/>
              </a:spcBef>
              <a:spcAft>
                <a:spcPts val="0"/>
              </a:spcAft>
              <a:buNone/>
            </a:pPr>
            <a:r>
              <a:t/>
            </a:r>
            <a:endParaRPr sz="1500">
              <a:solidFill>
                <a:srgbClr val="3A3A3A"/>
              </a:solidFill>
              <a:highlight>
                <a:srgbClr val="FFFFFF"/>
              </a:highlight>
              <a:latin typeface="Arial"/>
              <a:ea typeface="Arial"/>
              <a:cs typeface="Arial"/>
              <a:sym typeface="Arial"/>
            </a:endParaRPr>
          </a:p>
        </p:txBody>
      </p:sp>
      <p:pic>
        <p:nvPicPr>
          <p:cNvPr id="426" name="Google Shape;426;g263629f4efd_0_30"/>
          <p:cNvPicPr preferRelativeResize="0"/>
          <p:nvPr/>
        </p:nvPicPr>
        <p:blipFill>
          <a:blip r:embed="rId3">
            <a:alphaModFix/>
          </a:blip>
          <a:stretch>
            <a:fillRect/>
          </a:stretch>
        </p:blipFill>
        <p:spPr>
          <a:xfrm>
            <a:off x="5957900" y="1901275"/>
            <a:ext cx="5553974" cy="3621649"/>
          </a:xfrm>
          <a:prstGeom prst="rect">
            <a:avLst/>
          </a:prstGeom>
          <a:noFill/>
          <a:ln>
            <a:noFill/>
          </a:ln>
        </p:spPr>
      </p:pic>
      <p:pic>
        <p:nvPicPr>
          <p:cNvPr id="427" name="Google Shape;427;g263629f4efd_0_30"/>
          <p:cNvPicPr preferRelativeResize="0"/>
          <p:nvPr/>
        </p:nvPicPr>
        <p:blipFill>
          <a:blip r:embed="rId4">
            <a:alphaModFix/>
          </a:blip>
          <a:stretch>
            <a:fillRect/>
          </a:stretch>
        </p:blipFill>
        <p:spPr>
          <a:xfrm>
            <a:off x="5957900" y="1901275"/>
            <a:ext cx="6120650" cy="3867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263629f4efd_0_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Servo motors: Popular hobby models</a:t>
            </a:r>
            <a:endParaRPr b="1"/>
          </a:p>
        </p:txBody>
      </p:sp>
      <p:sp>
        <p:nvSpPr>
          <p:cNvPr id="433" name="Google Shape;433;g263629f4efd_0_37"/>
          <p:cNvSpPr txBox="1"/>
          <p:nvPr>
            <p:ph idx="1" type="body"/>
          </p:nvPr>
        </p:nvSpPr>
        <p:spPr>
          <a:xfrm>
            <a:off x="838200" y="1825625"/>
            <a:ext cx="4605000" cy="4351200"/>
          </a:xfrm>
          <a:prstGeom prst="rect">
            <a:avLst/>
          </a:prstGeom>
          <a:noFill/>
          <a:ln>
            <a:noFill/>
          </a:ln>
        </p:spPr>
        <p:txBody>
          <a:bodyPr anchorCtr="0" anchor="t" bIns="45700" lIns="91425" spcFirstLastPara="1" rIns="91425" wrap="square" tIns="45700">
            <a:noAutofit/>
          </a:bodyPr>
          <a:lstStyle/>
          <a:p>
            <a:pPr indent="-323850" lvl="0" marL="457200" rtl="0" algn="l">
              <a:lnSpc>
                <a:spcPct val="90000"/>
              </a:lnSpc>
              <a:spcBef>
                <a:spcPts val="1000"/>
              </a:spcBef>
              <a:spcAft>
                <a:spcPts val="0"/>
              </a:spcAft>
              <a:buClr>
                <a:srgbClr val="3A3A3A"/>
              </a:buClr>
              <a:buSzPts val="1500"/>
              <a:buFont typeface="Arial"/>
              <a:buChar char="•"/>
            </a:pPr>
            <a:r>
              <a:rPr lang="en-US" sz="1500">
                <a:solidFill>
                  <a:srgbClr val="3A3A3A"/>
                </a:solidFill>
                <a:highlight>
                  <a:srgbClr val="FFFFFF"/>
                </a:highlight>
                <a:latin typeface="Arial"/>
                <a:ea typeface="Arial"/>
                <a:cs typeface="Arial"/>
                <a:sym typeface="Arial"/>
              </a:rPr>
              <a:t>Here are the two most popular servo models among makers, the SG90 Micro Servo and the MG996R.</a:t>
            </a:r>
            <a:endParaRPr sz="1500">
              <a:solidFill>
                <a:srgbClr val="3A3A3A"/>
              </a:solidFill>
              <a:highlight>
                <a:srgbClr val="FFFFFF"/>
              </a:highlight>
              <a:latin typeface="Arial"/>
              <a:ea typeface="Arial"/>
              <a:cs typeface="Arial"/>
              <a:sym typeface="Arial"/>
            </a:endParaRPr>
          </a:p>
          <a:p>
            <a:pPr indent="0" lvl="0" marL="0" rtl="0" algn="l">
              <a:lnSpc>
                <a:spcPct val="90000"/>
              </a:lnSpc>
              <a:spcBef>
                <a:spcPts val="1000"/>
              </a:spcBef>
              <a:spcAft>
                <a:spcPts val="0"/>
              </a:spcAft>
              <a:buNone/>
            </a:pPr>
            <a:r>
              <a:t/>
            </a:r>
            <a:endParaRPr sz="1500">
              <a:solidFill>
                <a:srgbClr val="3A3A3A"/>
              </a:solidFill>
              <a:highlight>
                <a:srgbClr val="FFFFFF"/>
              </a:highlight>
              <a:latin typeface="Arial"/>
              <a:ea typeface="Arial"/>
              <a:cs typeface="Arial"/>
              <a:sym typeface="Arial"/>
            </a:endParaRPr>
          </a:p>
        </p:txBody>
      </p:sp>
      <p:pic>
        <p:nvPicPr>
          <p:cNvPr id="434" name="Google Shape;434;g263629f4efd_0_37"/>
          <p:cNvPicPr preferRelativeResize="0"/>
          <p:nvPr/>
        </p:nvPicPr>
        <p:blipFill>
          <a:blip r:embed="rId3">
            <a:alphaModFix/>
          </a:blip>
          <a:stretch>
            <a:fillRect/>
          </a:stretch>
        </p:blipFill>
        <p:spPr>
          <a:xfrm>
            <a:off x="5957900" y="1901275"/>
            <a:ext cx="5553974" cy="3621649"/>
          </a:xfrm>
          <a:prstGeom prst="rect">
            <a:avLst/>
          </a:prstGeom>
          <a:noFill/>
          <a:ln>
            <a:noFill/>
          </a:ln>
        </p:spPr>
      </p:pic>
      <p:pic>
        <p:nvPicPr>
          <p:cNvPr id="435" name="Google Shape;435;g263629f4efd_0_37"/>
          <p:cNvPicPr preferRelativeResize="0"/>
          <p:nvPr/>
        </p:nvPicPr>
        <p:blipFill>
          <a:blip r:embed="rId4">
            <a:alphaModFix/>
          </a:blip>
          <a:stretch>
            <a:fillRect/>
          </a:stretch>
        </p:blipFill>
        <p:spPr>
          <a:xfrm>
            <a:off x="5722225" y="1727723"/>
            <a:ext cx="6176325" cy="39687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63629f4efd_0_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Servo motors: arduino control </a:t>
            </a:r>
            <a:endParaRPr b="1"/>
          </a:p>
        </p:txBody>
      </p:sp>
      <p:pic>
        <p:nvPicPr>
          <p:cNvPr id="441" name="Google Shape;441;g263629f4efd_0_44"/>
          <p:cNvPicPr preferRelativeResize="0"/>
          <p:nvPr/>
        </p:nvPicPr>
        <p:blipFill>
          <a:blip r:embed="rId3">
            <a:alphaModFix/>
          </a:blip>
          <a:stretch>
            <a:fillRect/>
          </a:stretch>
        </p:blipFill>
        <p:spPr>
          <a:xfrm>
            <a:off x="5957900" y="1901275"/>
            <a:ext cx="5553974" cy="3621649"/>
          </a:xfrm>
          <a:prstGeom prst="rect">
            <a:avLst/>
          </a:prstGeom>
          <a:noFill/>
          <a:ln>
            <a:noFill/>
          </a:ln>
        </p:spPr>
      </p:pic>
      <p:pic>
        <p:nvPicPr>
          <p:cNvPr id="442" name="Google Shape;442;g263629f4efd_0_44"/>
          <p:cNvPicPr preferRelativeResize="0"/>
          <p:nvPr/>
        </p:nvPicPr>
        <p:blipFill>
          <a:blip r:embed="rId4">
            <a:alphaModFix/>
          </a:blip>
          <a:stretch>
            <a:fillRect/>
          </a:stretch>
        </p:blipFill>
        <p:spPr>
          <a:xfrm>
            <a:off x="5957900" y="1901275"/>
            <a:ext cx="5867981" cy="3621651"/>
          </a:xfrm>
          <a:prstGeom prst="rect">
            <a:avLst/>
          </a:prstGeom>
          <a:noFill/>
          <a:ln>
            <a:noFill/>
          </a:ln>
        </p:spPr>
      </p:pic>
      <p:sp>
        <p:nvSpPr>
          <p:cNvPr id="443" name="Google Shape;443;g263629f4efd_0_44"/>
          <p:cNvSpPr txBox="1"/>
          <p:nvPr>
            <p:ph idx="1" type="body"/>
          </p:nvPr>
        </p:nvSpPr>
        <p:spPr>
          <a:xfrm>
            <a:off x="838200" y="1825625"/>
            <a:ext cx="4605000" cy="4351200"/>
          </a:xfrm>
          <a:prstGeom prst="rect">
            <a:avLst/>
          </a:prstGeom>
          <a:noFill/>
          <a:ln>
            <a:noFill/>
          </a:ln>
        </p:spPr>
        <p:txBody>
          <a:bodyPr anchorCtr="0" anchor="t" bIns="45700" lIns="91425" spcFirstLastPara="1" rIns="91425" wrap="square" tIns="45700">
            <a:noAutofit/>
          </a:bodyPr>
          <a:lstStyle/>
          <a:p>
            <a:pPr indent="-323850" lvl="0" marL="457200" rtl="0" algn="l">
              <a:spcBef>
                <a:spcPts val="1000"/>
              </a:spcBef>
              <a:spcAft>
                <a:spcPts val="0"/>
              </a:spcAft>
              <a:buClr>
                <a:srgbClr val="3A3A3A"/>
              </a:buClr>
              <a:buSzPts val="1500"/>
              <a:buChar char="•"/>
            </a:pPr>
            <a:r>
              <a:rPr lang="en-US" sz="1500">
                <a:solidFill>
                  <a:srgbClr val="3A3A3A"/>
                </a:solidFill>
                <a:highlight>
                  <a:srgbClr val="FFFFFF"/>
                </a:highlight>
                <a:latin typeface="Arial"/>
                <a:ea typeface="Arial"/>
                <a:cs typeface="Arial"/>
                <a:sym typeface="Arial"/>
              </a:rPr>
              <a:t>We need a single PWM pin to control a servo. </a:t>
            </a:r>
            <a:endParaRPr sz="1500">
              <a:solidFill>
                <a:srgbClr val="3A3A3A"/>
              </a:solidFill>
              <a:highlight>
                <a:srgbClr val="FFFFFF"/>
              </a:highlight>
              <a:latin typeface="Arial"/>
              <a:ea typeface="Arial"/>
              <a:cs typeface="Arial"/>
              <a:sym typeface="Arial"/>
            </a:endParaRPr>
          </a:p>
          <a:p>
            <a:pPr indent="0" lvl="0" marL="457200" rtl="0" algn="l">
              <a:spcBef>
                <a:spcPts val="1000"/>
              </a:spcBef>
              <a:spcAft>
                <a:spcPts val="0"/>
              </a:spcAft>
              <a:buClr>
                <a:schemeClr val="dk1"/>
              </a:buClr>
              <a:buSzPts val="1100"/>
              <a:buFont typeface="Arial"/>
              <a:buNone/>
            </a:pPr>
            <a:r>
              <a:t/>
            </a:r>
            <a:endParaRPr sz="1500">
              <a:solidFill>
                <a:srgbClr val="3A3A3A"/>
              </a:solidFill>
              <a:highlight>
                <a:srgbClr val="FFFFFF"/>
              </a:highlight>
              <a:latin typeface="Arial"/>
              <a:ea typeface="Arial"/>
              <a:cs typeface="Arial"/>
              <a:sym typeface="Arial"/>
            </a:endParaRPr>
          </a:p>
          <a:p>
            <a:pPr indent="-323850" lvl="0" marL="457200" rtl="0" algn="l">
              <a:spcBef>
                <a:spcPts val="1000"/>
              </a:spcBef>
              <a:spcAft>
                <a:spcPts val="0"/>
              </a:spcAft>
              <a:buClr>
                <a:srgbClr val="3A3A3A"/>
              </a:buClr>
              <a:buSzPts val="1500"/>
              <a:buChar char="•"/>
            </a:pPr>
            <a:r>
              <a:rPr lang="en-US" sz="1500">
                <a:solidFill>
                  <a:srgbClr val="3A3A3A"/>
                </a:solidFill>
                <a:highlight>
                  <a:srgbClr val="FFFFFF"/>
                </a:highlight>
                <a:latin typeface="Arial"/>
                <a:ea typeface="Arial"/>
                <a:cs typeface="Arial"/>
                <a:sym typeface="Arial"/>
              </a:rPr>
              <a:t>For small ones, we can power them directly from Arduino.</a:t>
            </a:r>
            <a:endParaRPr sz="1500">
              <a:solidFill>
                <a:srgbClr val="3A3A3A"/>
              </a:solidFill>
              <a:highlight>
                <a:srgbClr val="FFFFFF"/>
              </a:highlight>
              <a:latin typeface="Arial"/>
              <a:ea typeface="Arial"/>
              <a:cs typeface="Arial"/>
              <a:sym typeface="Arial"/>
            </a:endParaRPr>
          </a:p>
          <a:p>
            <a:pPr indent="0" lvl="0" marL="457200" rtl="0" algn="l">
              <a:spcBef>
                <a:spcPts val="1000"/>
              </a:spcBef>
              <a:spcAft>
                <a:spcPts val="0"/>
              </a:spcAft>
              <a:buClr>
                <a:schemeClr val="dk1"/>
              </a:buClr>
              <a:buSzPts val="1100"/>
              <a:buFont typeface="Arial"/>
              <a:buNone/>
            </a:pPr>
            <a:r>
              <a:t/>
            </a:r>
            <a:endParaRPr sz="1500">
              <a:solidFill>
                <a:srgbClr val="3A3A3A"/>
              </a:solidFill>
              <a:highlight>
                <a:srgbClr val="FFFFFF"/>
              </a:highlight>
              <a:latin typeface="Arial"/>
              <a:ea typeface="Arial"/>
              <a:cs typeface="Arial"/>
              <a:sym typeface="Arial"/>
            </a:endParaRPr>
          </a:p>
          <a:p>
            <a:pPr indent="-323850" lvl="0" marL="457200" rtl="0" algn="l">
              <a:spcBef>
                <a:spcPts val="1000"/>
              </a:spcBef>
              <a:spcAft>
                <a:spcPts val="0"/>
              </a:spcAft>
              <a:buClr>
                <a:srgbClr val="555555"/>
              </a:buClr>
              <a:buSzPts val="1500"/>
              <a:buChar char="•"/>
            </a:pPr>
            <a:r>
              <a:rPr b="1" lang="en-US" sz="1500">
                <a:solidFill>
                  <a:srgbClr val="555555"/>
                </a:solidFill>
                <a:highlight>
                  <a:srgbClr val="FFFFFF"/>
                </a:highlight>
                <a:latin typeface="Arial"/>
                <a:ea typeface="Arial"/>
                <a:cs typeface="Arial"/>
                <a:sym typeface="Arial"/>
              </a:rPr>
              <a:t>Remember that using the Servo library automatically disables PWM functionality on PWM pins 9 and 10 on the Arduino UNO and similar boards.</a:t>
            </a:r>
            <a:endParaRPr sz="1500">
              <a:solidFill>
                <a:srgbClr val="3A3A3A"/>
              </a:solidFill>
              <a:highlight>
                <a:srgbClr val="FFFFFF"/>
              </a:highlight>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63629f4efd_0_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Servo motors: arduino control </a:t>
            </a:r>
            <a:endParaRPr b="1"/>
          </a:p>
        </p:txBody>
      </p:sp>
      <p:pic>
        <p:nvPicPr>
          <p:cNvPr id="449" name="Google Shape;449;g263629f4efd_0_51"/>
          <p:cNvPicPr preferRelativeResize="0"/>
          <p:nvPr/>
        </p:nvPicPr>
        <p:blipFill>
          <a:blip r:embed="rId3">
            <a:alphaModFix/>
          </a:blip>
          <a:stretch>
            <a:fillRect/>
          </a:stretch>
        </p:blipFill>
        <p:spPr>
          <a:xfrm>
            <a:off x="5957900" y="1901275"/>
            <a:ext cx="5553974" cy="3621649"/>
          </a:xfrm>
          <a:prstGeom prst="rect">
            <a:avLst/>
          </a:prstGeom>
          <a:noFill/>
          <a:ln>
            <a:noFill/>
          </a:ln>
        </p:spPr>
      </p:pic>
      <p:pic>
        <p:nvPicPr>
          <p:cNvPr id="450" name="Google Shape;450;g263629f4efd_0_51"/>
          <p:cNvPicPr preferRelativeResize="0"/>
          <p:nvPr/>
        </p:nvPicPr>
        <p:blipFill>
          <a:blip r:embed="rId4">
            <a:alphaModFix/>
          </a:blip>
          <a:stretch>
            <a:fillRect/>
          </a:stretch>
        </p:blipFill>
        <p:spPr>
          <a:xfrm>
            <a:off x="5957900" y="1901275"/>
            <a:ext cx="5867981" cy="3621651"/>
          </a:xfrm>
          <a:prstGeom prst="rect">
            <a:avLst/>
          </a:prstGeom>
          <a:noFill/>
          <a:ln>
            <a:noFill/>
          </a:ln>
        </p:spPr>
      </p:pic>
      <p:sp>
        <p:nvSpPr>
          <p:cNvPr id="451" name="Google Shape;451;g263629f4efd_0_51"/>
          <p:cNvSpPr txBox="1"/>
          <p:nvPr>
            <p:ph idx="1" type="body"/>
          </p:nvPr>
        </p:nvSpPr>
        <p:spPr>
          <a:xfrm>
            <a:off x="838200" y="1825625"/>
            <a:ext cx="4605000" cy="4351200"/>
          </a:xfrm>
          <a:prstGeom prst="rect">
            <a:avLst/>
          </a:prstGeom>
          <a:noFill/>
          <a:ln>
            <a:noFill/>
          </a:ln>
        </p:spPr>
        <p:txBody>
          <a:bodyPr anchorCtr="0" anchor="t" bIns="45700" lIns="91425" spcFirstLastPara="1" rIns="91425" wrap="square" tIns="45700">
            <a:noAutofit/>
          </a:bodyPr>
          <a:lstStyle/>
          <a:p>
            <a:pPr indent="-323850" lvl="0" marL="457200" rtl="0" algn="l">
              <a:lnSpc>
                <a:spcPct val="90000"/>
              </a:lnSpc>
              <a:spcBef>
                <a:spcPts val="1000"/>
              </a:spcBef>
              <a:spcAft>
                <a:spcPts val="0"/>
              </a:spcAft>
              <a:buClr>
                <a:srgbClr val="3A3A3A"/>
              </a:buClr>
              <a:buSzPts val="1500"/>
              <a:buFont typeface="Arial"/>
              <a:buChar char="•"/>
            </a:pPr>
            <a:r>
              <a:rPr lang="en-US" sz="1500">
                <a:solidFill>
                  <a:srgbClr val="3A3A3A"/>
                </a:solidFill>
                <a:highlight>
                  <a:srgbClr val="FFFFFF"/>
                </a:highlight>
                <a:latin typeface="Arial"/>
                <a:ea typeface="Arial"/>
                <a:cs typeface="Arial"/>
                <a:sym typeface="Arial"/>
              </a:rPr>
              <a:t>We need a single PWM pin to control a servo. </a:t>
            </a:r>
            <a:endParaRPr sz="1500">
              <a:solidFill>
                <a:srgbClr val="3A3A3A"/>
              </a:solidFill>
              <a:highlight>
                <a:srgbClr val="FFFFFF"/>
              </a:highlight>
              <a:latin typeface="Arial"/>
              <a:ea typeface="Arial"/>
              <a:cs typeface="Arial"/>
              <a:sym typeface="Arial"/>
            </a:endParaRPr>
          </a:p>
          <a:p>
            <a:pPr indent="0" lvl="0" marL="457200" rtl="0" algn="l">
              <a:lnSpc>
                <a:spcPct val="90000"/>
              </a:lnSpc>
              <a:spcBef>
                <a:spcPts val="1000"/>
              </a:spcBef>
              <a:spcAft>
                <a:spcPts val="0"/>
              </a:spcAft>
              <a:buNone/>
            </a:pPr>
            <a:r>
              <a:t/>
            </a:r>
            <a:endParaRPr sz="1500">
              <a:solidFill>
                <a:srgbClr val="3A3A3A"/>
              </a:solidFill>
              <a:highlight>
                <a:srgbClr val="FFFFFF"/>
              </a:highlight>
              <a:latin typeface="Arial"/>
              <a:ea typeface="Arial"/>
              <a:cs typeface="Arial"/>
              <a:sym typeface="Arial"/>
            </a:endParaRPr>
          </a:p>
          <a:p>
            <a:pPr indent="-323850" lvl="0" marL="457200" rtl="0" algn="l">
              <a:lnSpc>
                <a:spcPct val="90000"/>
              </a:lnSpc>
              <a:spcBef>
                <a:spcPts val="1000"/>
              </a:spcBef>
              <a:spcAft>
                <a:spcPts val="0"/>
              </a:spcAft>
              <a:buClr>
                <a:srgbClr val="3A3A3A"/>
              </a:buClr>
              <a:buSzPts val="1500"/>
              <a:buFont typeface="Arial"/>
              <a:buChar char="•"/>
            </a:pPr>
            <a:r>
              <a:rPr lang="en-US" sz="1500">
                <a:solidFill>
                  <a:srgbClr val="3A3A3A"/>
                </a:solidFill>
                <a:highlight>
                  <a:srgbClr val="FFFFFF"/>
                </a:highlight>
                <a:latin typeface="Arial"/>
                <a:ea typeface="Arial"/>
                <a:cs typeface="Arial"/>
                <a:sym typeface="Arial"/>
              </a:rPr>
              <a:t>Bigger servos need a separate power supply. Always remember that you need common ground between the power supply and the control board (arduino).</a:t>
            </a:r>
            <a:endParaRPr sz="1500">
              <a:solidFill>
                <a:srgbClr val="3A3A3A"/>
              </a:solidFill>
              <a:highlight>
                <a:srgbClr val="FFFFFF"/>
              </a:highlight>
              <a:latin typeface="Arial"/>
              <a:ea typeface="Arial"/>
              <a:cs typeface="Arial"/>
              <a:sym typeface="Arial"/>
            </a:endParaRPr>
          </a:p>
          <a:p>
            <a:pPr indent="0" lvl="0" marL="0" rtl="0" algn="l">
              <a:lnSpc>
                <a:spcPct val="90000"/>
              </a:lnSpc>
              <a:spcBef>
                <a:spcPts val="1000"/>
              </a:spcBef>
              <a:spcAft>
                <a:spcPts val="0"/>
              </a:spcAft>
              <a:buNone/>
            </a:pPr>
            <a:r>
              <a:t/>
            </a:r>
            <a:endParaRPr b="1" sz="1500">
              <a:solidFill>
                <a:srgbClr val="3A3A3A"/>
              </a:solidFill>
              <a:highlight>
                <a:srgbClr val="FFFFFF"/>
              </a:highlight>
              <a:latin typeface="Arial"/>
              <a:ea typeface="Arial"/>
              <a:cs typeface="Arial"/>
              <a:sym typeface="Arial"/>
            </a:endParaRPr>
          </a:p>
        </p:txBody>
      </p:sp>
      <p:pic>
        <p:nvPicPr>
          <p:cNvPr id="452" name="Google Shape;452;g263629f4efd_0_51"/>
          <p:cNvPicPr preferRelativeResize="0"/>
          <p:nvPr/>
        </p:nvPicPr>
        <p:blipFill>
          <a:blip r:embed="rId5">
            <a:alphaModFix/>
          </a:blip>
          <a:stretch>
            <a:fillRect/>
          </a:stretch>
        </p:blipFill>
        <p:spPr>
          <a:xfrm>
            <a:off x="6310375" y="1716200"/>
            <a:ext cx="5090226" cy="45676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63629f4efd_0_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Closed loop: Servo motors</a:t>
            </a:r>
            <a:endParaRPr b="1"/>
          </a:p>
        </p:txBody>
      </p:sp>
      <p:pic>
        <p:nvPicPr>
          <p:cNvPr id="458" name="Google Shape;458;g263629f4efd_0_59"/>
          <p:cNvPicPr preferRelativeResize="0"/>
          <p:nvPr/>
        </p:nvPicPr>
        <p:blipFill>
          <a:blip r:embed="rId3">
            <a:alphaModFix/>
          </a:blip>
          <a:stretch>
            <a:fillRect/>
          </a:stretch>
        </p:blipFill>
        <p:spPr>
          <a:xfrm>
            <a:off x="3934775" y="2302663"/>
            <a:ext cx="4385411" cy="225266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63629f4efd_0_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Open loop: Stepper motors</a:t>
            </a:r>
            <a:endParaRPr b="1"/>
          </a:p>
        </p:txBody>
      </p:sp>
      <p:pic>
        <p:nvPicPr>
          <p:cNvPr id="464" name="Google Shape;464;g263629f4efd_0_64"/>
          <p:cNvPicPr preferRelativeResize="0"/>
          <p:nvPr/>
        </p:nvPicPr>
        <p:blipFill rotWithShape="1">
          <a:blip r:embed="rId3">
            <a:alphaModFix/>
          </a:blip>
          <a:srcRect b="0" l="0" r="0" t="0"/>
          <a:stretch/>
        </p:blipFill>
        <p:spPr>
          <a:xfrm>
            <a:off x="3676650" y="2557463"/>
            <a:ext cx="4838700" cy="1743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63629f4efd_0_6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a:t>
            </a:r>
            <a:endParaRPr b="1"/>
          </a:p>
        </p:txBody>
      </p:sp>
      <p:sp>
        <p:nvSpPr>
          <p:cNvPr id="470" name="Google Shape;470;g263629f4efd_0_6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2000"/>
              <a:t>What is a stepper motor?</a:t>
            </a:r>
            <a:endParaRPr sz="2000"/>
          </a:p>
        </p:txBody>
      </p:sp>
      <p:pic>
        <p:nvPicPr>
          <p:cNvPr id="471" name="Google Shape;471;g263629f4efd_0_69"/>
          <p:cNvPicPr preferRelativeResize="0"/>
          <p:nvPr/>
        </p:nvPicPr>
        <p:blipFill rotWithShape="1">
          <a:blip r:embed="rId3">
            <a:alphaModFix/>
          </a:blip>
          <a:srcRect b="0" l="0" r="0" t="0"/>
          <a:stretch/>
        </p:blipFill>
        <p:spPr>
          <a:xfrm>
            <a:off x="6629400" y="2746250"/>
            <a:ext cx="5562600" cy="3705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63629f4efd_0_7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a:t>
            </a:r>
            <a:endParaRPr b="1"/>
          </a:p>
        </p:txBody>
      </p:sp>
      <p:sp>
        <p:nvSpPr>
          <p:cNvPr id="477" name="Google Shape;477;g263629f4efd_0_75"/>
          <p:cNvSpPr txBox="1"/>
          <p:nvPr>
            <p:ph idx="1" type="body"/>
          </p:nvPr>
        </p:nvSpPr>
        <p:spPr>
          <a:xfrm>
            <a:off x="838200" y="1825625"/>
            <a:ext cx="56181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2000"/>
              <a:t>What is a stepper motor?</a:t>
            </a:r>
            <a:endParaRPr sz="2000"/>
          </a:p>
          <a:p>
            <a:pPr indent="-355600" lvl="1" marL="914400" rtl="0" algn="l">
              <a:lnSpc>
                <a:spcPct val="90000"/>
              </a:lnSpc>
              <a:spcBef>
                <a:spcPts val="0"/>
              </a:spcBef>
              <a:spcAft>
                <a:spcPts val="0"/>
              </a:spcAft>
              <a:buSzPts val="2000"/>
              <a:buChar char="•"/>
            </a:pPr>
            <a:r>
              <a:rPr lang="en-US" sz="2000"/>
              <a:t>Remember the brushless DC?</a:t>
            </a:r>
            <a:endParaRPr sz="2000"/>
          </a:p>
        </p:txBody>
      </p:sp>
      <p:pic>
        <p:nvPicPr>
          <p:cNvPr id="478" name="Google Shape;478;g263629f4efd_0_75"/>
          <p:cNvPicPr preferRelativeResize="0"/>
          <p:nvPr/>
        </p:nvPicPr>
        <p:blipFill rotWithShape="1">
          <a:blip r:embed="rId3">
            <a:alphaModFix/>
          </a:blip>
          <a:srcRect b="0" l="0" r="0" t="0"/>
          <a:stretch/>
        </p:blipFill>
        <p:spPr>
          <a:xfrm>
            <a:off x="6629400" y="2746225"/>
            <a:ext cx="5562600" cy="3705225"/>
          </a:xfrm>
          <a:prstGeom prst="rect">
            <a:avLst/>
          </a:prstGeom>
          <a:noFill/>
          <a:ln>
            <a:noFill/>
          </a:ln>
        </p:spPr>
      </p:pic>
      <p:pic>
        <p:nvPicPr>
          <p:cNvPr id="479" name="Google Shape;479;g263629f4efd_0_75"/>
          <p:cNvPicPr preferRelativeResize="0"/>
          <p:nvPr/>
        </p:nvPicPr>
        <p:blipFill rotWithShape="1">
          <a:blip r:embed="rId4">
            <a:alphaModFix/>
          </a:blip>
          <a:srcRect b="0" l="0" r="0" t="0"/>
          <a:stretch/>
        </p:blipFill>
        <p:spPr>
          <a:xfrm>
            <a:off x="838200" y="2798975"/>
            <a:ext cx="4572000" cy="3505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63629f4efd_0_8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a:t>
            </a:r>
            <a:endParaRPr b="1"/>
          </a:p>
        </p:txBody>
      </p:sp>
      <p:sp>
        <p:nvSpPr>
          <p:cNvPr id="485" name="Google Shape;485;g263629f4efd_0_82"/>
          <p:cNvSpPr txBox="1"/>
          <p:nvPr>
            <p:ph idx="1" type="body"/>
          </p:nvPr>
        </p:nvSpPr>
        <p:spPr>
          <a:xfrm>
            <a:off x="838200" y="1825625"/>
            <a:ext cx="5618100" cy="435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2000"/>
              <a:t>What is a stepper motor?</a:t>
            </a:r>
            <a:endParaRPr sz="2000"/>
          </a:p>
          <a:p>
            <a:pPr indent="-355600" lvl="0" marL="457200" rtl="0" algn="l">
              <a:lnSpc>
                <a:spcPct val="90000"/>
              </a:lnSpc>
              <a:spcBef>
                <a:spcPts val="1000"/>
              </a:spcBef>
              <a:spcAft>
                <a:spcPts val="0"/>
              </a:spcAft>
              <a:buSzPts val="2000"/>
              <a:buChar char="•"/>
            </a:pPr>
            <a:r>
              <a:rPr lang="en-US" sz="2000"/>
              <a:t>Stepper motors are DC motors that move in discrete steps. They have multiple coils that are organized in groups called "</a:t>
            </a:r>
            <a:r>
              <a:rPr b="1" lang="en-US" sz="2000"/>
              <a:t>phases</a:t>
            </a:r>
            <a:r>
              <a:rPr lang="en-US" sz="2000"/>
              <a:t>". By energizing each phase in sequence, the motor will rotate, one step at a time.</a:t>
            </a:r>
            <a:endParaRPr sz="2000"/>
          </a:p>
          <a:p>
            <a:pPr indent="0" lvl="0" marL="0" rtl="0" algn="l">
              <a:lnSpc>
                <a:spcPct val="90000"/>
              </a:lnSpc>
              <a:spcBef>
                <a:spcPts val="1000"/>
              </a:spcBef>
              <a:spcAft>
                <a:spcPts val="0"/>
              </a:spcAft>
              <a:buSzPts val="1800"/>
              <a:buNone/>
            </a:pPr>
            <a:r>
              <a:t/>
            </a:r>
            <a:endParaRPr sz="2000"/>
          </a:p>
          <a:p>
            <a:pPr indent="-355600" lvl="0" marL="457200" rtl="0" algn="l">
              <a:lnSpc>
                <a:spcPct val="90000"/>
              </a:lnSpc>
              <a:spcBef>
                <a:spcPts val="1000"/>
              </a:spcBef>
              <a:spcAft>
                <a:spcPts val="0"/>
              </a:spcAft>
              <a:buSzPts val="2000"/>
              <a:buChar char="•"/>
            </a:pPr>
            <a:r>
              <a:rPr lang="en-US" sz="2000"/>
              <a:t>Fundamentally, they are the same with brushless DC, but made for a very different application.</a:t>
            </a:r>
            <a:endParaRPr sz="2000"/>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t/>
            </a:r>
            <a:endParaRPr sz="2000"/>
          </a:p>
        </p:txBody>
      </p:sp>
      <p:pic>
        <p:nvPicPr>
          <p:cNvPr id="486" name="Google Shape;486;g263629f4efd_0_82"/>
          <p:cNvPicPr preferRelativeResize="0"/>
          <p:nvPr/>
        </p:nvPicPr>
        <p:blipFill rotWithShape="1">
          <a:blip r:embed="rId3">
            <a:alphaModFix/>
          </a:blip>
          <a:srcRect b="0" l="0" r="0" t="0"/>
          <a:stretch/>
        </p:blipFill>
        <p:spPr>
          <a:xfrm>
            <a:off x="6629400" y="2756275"/>
            <a:ext cx="5562600" cy="3705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63629f4efd_0_8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a:t>
            </a:r>
            <a:endParaRPr b="1"/>
          </a:p>
        </p:txBody>
      </p:sp>
      <p:sp>
        <p:nvSpPr>
          <p:cNvPr id="492" name="Google Shape;492;g263629f4efd_0_88"/>
          <p:cNvSpPr txBox="1"/>
          <p:nvPr>
            <p:ph idx="1" type="body"/>
          </p:nvPr>
        </p:nvSpPr>
        <p:spPr>
          <a:xfrm>
            <a:off x="838200" y="1825625"/>
            <a:ext cx="109479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2000"/>
              <a:t>How does a stepper motor work?</a:t>
            </a:r>
            <a:endParaRPr sz="2000"/>
          </a:p>
          <a:p>
            <a:pPr indent="0" lvl="0" marL="0" rtl="0" algn="l">
              <a:lnSpc>
                <a:spcPct val="90000"/>
              </a:lnSpc>
              <a:spcBef>
                <a:spcPts val="1000"/>
              </a:spcBef>
              <a:spcAft>
                <a:spcPts val="0"/>
              </a:spcAft>
              <a:buSzPts val="1800"/>
              <a:buNone/>
            </a:pPr>
            <a:r>
              <a:t/>
            </a:r>
            <a:endParaRPr sz="2000"/>
          </a:p>
        </p:txBody>
      </p:sp>
      <p:pic>
        <p:nvPicPr>
          <p:cNvPr id="493" name="Google Shape;493;g263629f4efd_0_88"/>
          <p:cNvPicPr preferRelativeResize="0"/>
          <p:nvPr/>
        </p:nvPicPr>
        <p:blipFill rotWithShape="1">
          <a:blip r:embed="rId3">
            <a:alphaModFix/>
          </a:blip>
          <a:srcRect b="0" l="0" r="0" t="0"/>
          <a:stretch/>
        </p:blipFill>
        <p:spPr>
          <a:xfrm>
            <a:off x="7905750" y="1690825"/>
            <a:ext cx="4286250" cy="428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1cce2537c60_1_10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Diodes</a:t>
            </a:r>
            <a:endParaRPr/>
          </a:p>
        </p:txBody>
      </p:sp>
      <p:sp>
        <p:nvSpPr>
          <p:cNvPr id="126" name="Google Shape;126;g1cce2537c60_1_10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SzPts val="2000"/>
              <a:buChar char="•"/>
            </a:pPr>
            <a:r>
              <a:rPr lang="en-US" sz="2000"/>
              <a:t>What types of diodes can you name? Which ones have we used?</a:t>
            </a:r>
            <a:endParaRPr sz="2000"/>
          </a:p>
          <a:p>
            <a:pPr indent="-355600" lvl="1" marL="914400" rtl="0" algn="l">
              <a:lnSpc>
                <a:spcPct val="90000"/>
              </a:lnSpc>
              <a:spcBef>
                <a:spcPts val="0"/>
              </a:spcBef>
              <a:spcAft>
                <a:spcPts val="0"/>
              </a:spcAft>
              <a:buSzPts val="2000"/>
              <a:buChar char="•"/>
            </a:pPr>
            <a:r>
              <a:rPr lang="en-US" sz="2000"/>
              <a:t>As you saw, there are many types (and those aren’t even all), but we mainly used 2 of them</a:t>
            </a:r>
            <a:endParaRPr sz="2000"/>
          </a:p>
          <a:p>
            <a:pPr indent="-355600" lvl="1" marL="914400" rtl="0" algn="l">
              <a:lnSpc>
                <a:spcPct val="90000"/>
              </a:lnSpc>
              <a:spcBef>
                <a:spcPts val="0"/>
              </a:spcBef>
              <a:spcAft>
                <a:spcPts val="0"/>
              </a:spcAft>
              <a:buSzPts val="2000"/>
              <a:buChar char="•"/>
            </a:pPr>
            <a:r>
              <a:rPr lang="en-US" sz="2000"/>
              <a:t>P-N diode (but we’ll just refer to it simply as Diode)</a:t>
            </a:r>
            <a:endParaRPr sz="2000"/>
          </a:p>
          <a:p>
            <a:pPr indent="-355600" lvl="1" marL="914400" rtl="0" algn="l">
              <a:lnSpc>
                <a:spcPct val="90000"/>
              </a:lnSpc>
              <a:spcBef>
                <a:spcPts val="0"/>
              </a:spcBef>
              <a:spcAft>
                <a:spcPts val="0"/>
              </a:spcAft>
              <a:buSzPts val="2000"/>
              <a:buChar char="•"/>
            </a:pPr>
            <a:r>
              <a:rPr lang="en-US" sz="2000"/>
              <a:t>LED (Light Emitting Diode)</a:t>
            </a:r>
            <a:endParaRPr sz="2000"/>
          </a:p>
          <a:p>
            <a:pPr indent="-355600" lvl="1" marL="914400" rtl="0" algn="l">
              <a:lnSpc>
                <a:spcPct val="90000"/>
              </a:lnSpc>
              <a:spcBef>
                <a:spcPts val="0"/>
              </a:spcBef>
              <a:spcAft>
                <a:spcPts val="0"/>
              </a:spcAft>
              <a:buSzPts val="2000"/>
              <a:buChar char="•"/>
            </a:pPr>
            <a:r>
              <a:rPr lang="en-US" sz="2000"/>
              <a:t>Honorable mentions: Zener diode</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p:txBody>
      </p:sp>
      <p:pic>
        <p:nvPicPr>
          <p:cNvPr id="127" name="Google Shape;127;g1cce2537c60_1_105"/>
          <p:cNvPicPr preferRelativeResize="0"/>
          <p:nvPr/>
        </p:nvPicPr>
        <p:blipFill rotWithShape="1">
          <a:blip r:embed="rId3">
            <a:alphaModFix/>
          </a:blip>
          <a:srcRect b="0" l="0" r="0" t="0"/>
          <a:stretch/>
        </p:blipFill>
        <p:spPr>
          <a:xfrm>
            <a:off x="973225" y="3352200"/>
            <a:ext cx="5618624" cy="2666650"/>
          </a:xfrm>
          <a:prstGeom prst="rect">
            <a:avLst/>
          </a:prstGeom>
          <a:noFill/>
          <a:ln>
            <a:noFill/>
          </a:ln>
        </p:spPr>
      </p:pic>
      <p:pic>
        <p:nvPicPr>
          <p:cNvPr id="128" name="Google Shape;128;g1cce2537c60_1_105"/>
          <p:cNvPicPr preferRelativeResize="0"/>
          <p:nvPr/>
        </p:nvPicPr>
        <p:blipFill rotWithShape="1">
          <a:blip r:embed="rId4">
            <a:alphaModFix/>
          </a:blip>
          <a:srcRect b="0" l="0" r="0" t="0"/>
          <a:stretch/>
        </p:blipFill>
        <p:spPr>
          <a:xfrm>
            <a:off x="6591850" y="3744400"/>
            <a:ext cx="5618625" cy="188223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63629f4efd_0_9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a:t>
            </a:r>
            <a:endParaRPr b="1"/>
          </a:p>
        </p:txBody>
      </p:sp>
      <p:sp>
        <p:nvSpPr>
          <p:cNvPr id="499" name="Google Shape;499;g263629f4efd_0_94"/>
          <p:cNvSpPr txBox="1"/>
          <p:nvPr>
            <p:ph idx="1" type="body"/>
          </p:nvPr>
        </p:nvSpPr>
        <p:spPr>
          <a:xfrm>
            <a:off x="838200" y="1825625"/>
            <a:ext cx="70674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2000"/>
              <a:t>How does a stepper motor work? (simplified unipolar stepper motor example)</a:t>
            </a:r>
            <a:endParaRPr sz="2000"/>
          </a:p>
          <a:p>
            <a:pPr indent="-355600" lvl="0" marL="457200" rtl="0" algn="l">
              <a:lnSpc>
                <a:spcPct val="90000"/>
              </a:lnSpc>
              <a:spcBef>
                <a:spcPts val="0"/>
              </a:spcBef>
              <a:spcAft>
                <a:spcPts val="0"/>
              </a:spcAft>
              <a:buSzPts val="2000"/>
              <a:buChar char="•"/>
            </a:pPr>
            <a:r>
              <a:rPr b="1" lang="en-US" sz="2000"/>
              <a:t>Frame 1</a:t>
            </a:r>
            <a:r>
              <a:rPr lang="en-US" sz="2000"/>
              <a:t>: </a:t>
            </a:r>
            <a:r>
              <a:rPr lang="en-US" sz="1800"/>
              <a:t>The top electromagnet (1) is turned on, attracting the nearest teeth of the gear-shaped iron rotor. With the teeth aligned to electromagnet 1, they will be slightly offset from right electromagnet (2).</a:t>
            </a:r>
            <a:endParaRPr sz="1800"/>
          </a:p>
          <a:p>
            <a:pPr indent="-355600" lvl="0" marL="457200" rtl="0" algn="l">
              <a:lnSpc>
                <a:spcPct val="90000"/>
              </a:lnSpc>
              <a:spcBef>
                <a:spcPts val="0"/>
              </a:spcBef>
              <a:spcAft>
                <a:spcPts val="0"/>
              </a:spcAft>
              <a:buSzPts val="2000"/>
              <a:buChar char="•"/>
            </a:pPr>
            <a:r>
              <a:rPr b="1" lang="en-US" sz="2000"/>
              <a:t>Frame 2</a:t>
            </a:r>
            <a:r>
              <a:rPr lang="en-US" sz="2000"/>
              <a:t>: </a:t>
            </a:r>
            <a:r>
              <a:rPr lang="en-US" sz="1800"/>
              <a:t>The top electromagnet (1) is turned off, and the right electromagnet (2) is energized, pulling the teeth into alignment with it. This results in a rotation of 3.6° in this example.</a:t>
            </a:r>
            <a:endParaRPr sz="1800"/>
          </a:p>
          <a:p>
            <a:pPr indent="-355600" lvl="0" marL="457200" rtl="0" algn="l">
              <a:lnSpc>
                <a:spcPct val="90000"/>
              </a:lnSpc>
              <a:spcBef>
                <a:spcPts val="0"/>
              </a:spcBef>
              <a:spcAft>
                <a:spcPts val="0"/>
              </a:spcAft>
              <a:buSzPts val="2000"/>
              <a:buChar char="•"/>
            </a:pPr>
            <a:r>
              <a:rPr b="1" lang="en-US" sz="2000"/>
              <a:t>Frame 3</a:t>
            </a:r>
            <a:r>
              <a:rPr lang="en-US" sz="2000"/>
              <a:t>: </a:t>
            </a:r>
            <a:r>
              <a:rPr lang="en-US" sz="1800"/>
              <a:t>The bottom electromagnet (3) is energized; another 3.6° rotation occurs.</a:t>
            </a:r>
            <a:endParaRPr sz="1800"/>
          </a:p>
          <a:p>
            <a:pPr indent="-355600" lvl="0" marL="457200" rtl="0" algn="l">
              <a:lnSpc>
                <a:spcPct val="90000"/>
              </a:lnSpc>
              <a:spcBef>
                <a:spcPts val="0"/>
              </a:spcBef>
              <a:spcAft>
                <a:spcPts val="0"/>
              </a:spcAft>
              <a:buSzPts val="2000"/>
              <a:buChar char="•"/>
            </a:pPr>
            <a:r>
              <a:rPr b="1" lang="en-US" sz="2000"/>
              <a:t>Frame 4</a:t>
            </a:r>
            <a:r>
              <a:rPr lang="en-US" sz="2000"/>
              <a:t>: </a:t>
            </a:r>
            <a:r>
              <a:rPr lang="en-US" sz="1800"/>
              <a:t>The left electromagnet (4) is energized, rotating again by 3.6°. When the top electromagnet (1) is again enabled, the rotor will have rotated by one tooth position; since there are 25 teeth, it will take 100 steps to make a full rotation in this example.</a:t>
            </a:r>
            <a:endParaRPr sz="18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sz="2000"/>
          </a:p>
        </p:txBody>
      </p:sp>
      <p:pic>
        <p:nvPicPr>
          <p:cNvPr id="500" name="Google Shape;500;g263629f4efd_0_94"/>
          <p:cNvPicPr preferRelativeResize="0"/>
          <p:nvPr/>
        </p:nvPicPr>
        <p:blipFill rotWithShape="1">
          <a:blip r:embed="rId3">
            <a:alphaModFix/>
          </a:blip>
          <a:srcRect b="0" l="0" r="0" t="0"/>
          <a:stretch/>
        </p:blipFill>
        <p:spPr>
          <a:xfrm>
            <a:off x="7905750" y="1690825"/>
            <a:ext cx="4286250" cy="42862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63629f4efd_0_10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a:t>
            </a:r>
            <a:endParaRPr b="1"/>
          </a:p>
        </p:txBody>
      </p:sp>
      <p:sp>
        <p:nvSpPr>
          <p:cNvPr id="506" name="Google Shape;506;g263629f4efd_0_100"/>
          <p:cNvSpPr txBox="1"/>
          <p:nvPr>
            <p:ph idx="1" type="body"/>
          </p:nvPr>
        </p:nvSpPr>
        <p:spPr>
          <a:xfrm>
            <a:off x="838200" y="1825625"/>
            <a:ext cx="108522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2000"/>
              <a:t>Types of stepper motors: unipolar vs bipolar</a:t>
            </a:r>
            <a:endParaRPr sz="2000"/>
          </a:p>
          <a:p>
            <a:pPr indent="-355600" lvl="0" marL="457200" rtl="0" algn="l">
              <a:lnSpc>
                <a:spcPct val="90000"/>
              </a:lnSpc>
              <a:spcBef>
                <a:spcPts val="0"/>
              </a:spcBef>
              <a:spcAft>
                <a:spcPts val="0"/>
              </a:spcAft>
              <a:buSzPts val="2000"/>
              <a:buChar char="•"/>
            </a:pPr>
            <a:r>
              <a:rPr lang="en-US" sz="2000"/>
              <a:t>Stepper motor may have any number of coils. But these are connected in groups called "phases". All the coils in a phase are energized together</a:t>
            </a:r>
            <a:endParaRPr sz="2000"/>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sz="2000"/>
          </a:p>
        </p:txBody>
      </p:sp>
      <p:pic>
        <p:nvPicPr>
          <p:cNvPr id="507" name="Google Shape;507;g263629f4efd_0_100"/>
          <p:cNvPicPr preferRelativeResize="0"/>
          <p:nvPr/>
        </p:nvPicPr>
        <p:blipFill rotWithShape="1">
          <a:blip r:embed="rId3">
            <a:alphaModFix/>
          </a:blip>
          <a:srcRect b="0" l="0" r="0" t="0"/>
          <a:stretch/>
        </p:blipFill>
        <p:spPr>
          <a:xfrm>
            <a:off x="2489113" y="3307888"/>
            <a:ext cx="6943725" cy="29622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263629f4efd_0_10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a:t>
            </a:r>
            <a:endParaRPr b="1"/>
          </a:p>
        </p:txBody>
      </p:sp>
      <p:sp>
        <p:nvSpPr>
          <p:cNvPr id="513" name="Google Shape;513;g263629f4efd_0_106"/>
          <p:cNvSpPr txBox="1"/>
          <p:nvPr>
            <p:ph idx="1" type="body"/>
          </p:nvPr>
        </p:nvSpPr>
        <p:spPr>
          <a:xfrm>
            <a:off x="838200" y="1825625"/>
            <a:ext cx="108522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1000"/>
              </a:spcBef>
              <a:spcAft>
                <a:spcPts val="0"/>
              </a:spcAft>
              <a:buSzPts val="2000"/>
              <a:buChar char="•"/>
            </a:pPr>
            <a:r>
              <a:rPr lang="en-US" sz="2000"/>
              <a:t>Unipolar drivers, always energize the phases in the same way. One lead, the "common" lead, will always be negative. The other lead will always be positive. Unipolar drivers can be implemented with simple transistor circuitry. The disadvantage is that there is less available torque because only half of the coils can be energized at a time.</a:t>
            </a:r>
            <a:endParaRPr sz="2000"/>
          </a:p>
          <a:p>
            <a:pPr indent="-355600" lvl="0" marL="457200" rtl="0" algn="l">
              <a:lnSpc>
                <a:spcPct val="90000"/>
              </a:lnSpc>
              <a:spcBef>
                <a:spcPts val="0"/>
              </a:spcBef>
              <a:spcAft>
                <a:spcPts val="0"/>
              </a:spcAft>
              <a:buSzPts val="2000"/>
              <a:buChar char="•"/>
            </a:pPr>
            <a:r>
              <a:rPr lang="en-US" sz="2000"/>
              <a:t>Stepper motor may have any number of coils. But these are connected in groups called "phases". All the coils in a phase are energized together</a:t>
            </a:r>
            <a:endParaRPr sz="2000"/>
          </a:p>
          <a:p>
            <a:pPr indent="-355600" lvl="0" marL="457200" rtl="0" algn="l">
              <a:lnSpc>
                <a:spcPct val="90000"/>
              </a:lnSpc>
              <a:spcBef>
                <a:spcPts val="0"/>
              </a:spcBef>
              <a:spcAft>
                <a:spcPts val="0"/>
              </a:spcAft>
              <a:buSzPts val="2000"/>
              <a:buChar char="•"/>
            </a:pPr>
            <a:r>
              <a:rPr lang="en-US" sz="2000"/>
              <a:t>Bipolar drivers use H-bridge circuit to actually reverse the current flow through the phases. By energizing the phases with alternating the polarity, all the coils can be put to work turning the motor. A two phase bipolar motor has 2 groups of coils. A 4 phase unipolar motor has 4. A 2-phase bipolar motor will have 4 wires - 2 for each phase. Some motors come with flexible wiring that allows you to run the motor as either bipolar or unipolar</a:t>
            </a:r>
            <a:endParaRPr sz="2000"/>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63629f4efd_0_1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 types by construction</a:t>
            </a:r>
            <a:endParaRPr b="1"/>
          </a:p>
        </p:txBody>
      </p:sp>
      <p:sp>
        <p:nvSpPr>
          <p:cNvPr id="519" name="Google Shape;519;g263629f4efd_0_111"/>
          <p:cNvSpPr txBox="1"/>
          <p:nvPr>
            <p:ph idx="1" type="body"/>
          </p:nvPr>
        </p:nvSpPr>
        <p:spPr>
          <a:xfrm>
            <a:off x="838200" y="1825625"/>
            <a:ext cx="7090500" cy="43512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1800"/>
              <a:buNone/>
            </a:pPr>
            <a:r>
              <a:rPr b="1" lang="en-US" sz="2000"/>
              <a:t>Permanent Magnet Stepper Motor (PM)</a:t>
            </a:r>
            <a:endParaRPr b="1" sz="2000"/>
          </a:p>
          <a:p>
            <a:pPr indent="-355600" lvl="0" marL="457200" rtl="0" algn="l">
              <a:lnSpc>
                <a:spcPct val="90000"/>
              </a:lnSpc>
              <a:spcBef>
                <a:spcPts val="1000"/>
              </a:spcBef>
              <a:spcAft>
                <a:spcPts val="0"/>
              </a:spcAft>
              <a:buSzPts val="2000"/>
              <a:buChar char="•"/>
            </a:pPr>
            <a:r>
              <a:rPr lang="en-US" sz="2000"/>
              <a:t>The first and most basic type of stepper motors is the Permanent Magnet (PM). The rotor of the PM motor carries a permanent magnet with 2 or more poles, in a shape of disk.. The stator coils will attract or repulse the permanent magnet on the rotor and will generate the torque. </a:t>
            </a:r>
            <a:endParaRPr sz="2000"/>
          </a:p>
          <a:p>
            <a:pPr indent="-355600" lvl="0" marL="457200" rtl="0" algn="l">
              <a:lnSpc>
                <a:spcPct val="90000"/>
              </a:lnSpc>
              <a:spcBef>
                <a:spcPts val="0"/>
              </a:spcBef>
              <a:spcAft>
                <a:spcPts val="0"/>
              </a:spcAft>
              <a:buSzPts val="2000"/>
              <a:buChar char="•"/>
            </a:pPr>
            <a:r>
              <a:rPr lang="en-US" sz="2000"/>
              <a:t>P</a:t>
            </a:r>
            <a:r>
              <a:rPr lang="en-US" sz="1800"/>
              <a:t>M stepper motors have usually step angle from 45 to 90 degrees.</a:t>
            </a:r>
            <a:endParaRPr sz="2000"/>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sz="2000"/>
          </a:p>
        </p:txBody>
      </p:sp>
      <p:pic>
        <p:nvPicPr>
          <p:cNvPr id="520" name="Google Shape;520;g263629f4efd_0_111"/>
          <p:cNvPicPr preferRelativeResize="0"/>
          <p:nvPr/>
        </p:nvPicPr>
        <p:blipFill rotWithShape="1">
          <a:blip r:embed="rId3">
            <a:alphaModFix/>
          </a:blip>
          <a:srcRect b="0" l="0" r="0" t="0"/>
          <a:stretch/>
        </p:blipFill>
        <p:spPr>
          <a:xfrm>
            <a:off x="8021625" y="1959400"/>
            <a:ext cx="3803850" cy="3803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263629f4efd_0_1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 types by construction</a:t>
            </a:r>
            <a:endParaRPr b="1"/>
          </a:p>
        </p:txBody>
      </p:sp>
      <p:sp>
        <p:nvSpPr>
          <p:cNvPr id="526" name="Google Shape;526;g263629f4efd_0_117"/>
          <p:cNvSpPr txBox="1"/>
          <p:nvPr>
            <p:ph idx="1" type="body"/>
          </p:nvPr>
        </p:nvSpPr>
        <p:spPr>
          <a:xfrm>
            <a:off x="838200" y="1825625"/>
            <a:ext cx="7090500" cy="43512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Clr>
                <a:schemeClr val="dk1"/>
              </a:buClr>
              <a:buSzPts val="1100"/>
              <a:buFont typeface="Arial"/>
              <a:buNone/>
            </a:pPr>
            <a:r>
              <a:rPr b="1" lang="en-US" sz="2000"/>
              <a:t>Variable Reluctance Stepper Motor (VR)</a:t>
            </a:r>
            <a:endParaRPr b="1" sz="2000"/>
          </a:p>
          <a:p>
            <a:pPr indent="-355600" lvl="0" marL="457200" rtl="0" algn="l">
              <a:lnSpc>
                <a:spcPct val="90000"/>
              </a:lnSpc>
              <a:spcBef>
                <a:spcPts val="1000"/>
              </a:spcBef>
              <a:spcAft>
                <a:spcPts val="0"/>
              </a:spcAft>
              <a:buSzPts val="2000"/>
              <a:buChar char="•"/>
            </a:pPr>
            <a:r>
              <a:rPr lang="en-US" sz="2000"/>
              <a:t>The VR motor does not have a permanent magnet on the rotor. Instead, the rotor is made of soft iron, and performs a toothed disk like a gear. The stator has more than 4 coils. The coils are energized in opposite pairs, and will attract the rotor.</a:t>
            </a:r>
            <a:endParaRPr sz="2000"/>
          </a:p>
          <a:p>
            <a:pPr indent="-355600" lvl="0" marL="457200" rtl="0" algn="l">
              <a:lnSpc>
                <a:spcPct val="90000"/>
              </a:lnSpc>
              <a:spcBef>
                <a:spcPts val="0"/>
              </a:spcBef>
              <a:spcAft>
                <a:spcPts val="0"/>
              </a:spcAft>
              <a:buSzPts val="2000"/>
              <a:buChar char="•"/>
            </a:pPr>
            <a:r>
              <a:rPr lang="en-US" sz="2000"/>
              <a:t>VR stepper motors have usually step angle from 5 to 15 degrees.</a:t>
            </a:r>
            <a:endParaRPr sz="1800"/>
          </a:p>
          <a:p>
            <a:pPr indent="0" lvl="0" marL="0" rtl="0" algn="l">
              <a:lnSpc>
                <a:spcPct val="90000"/>
              </a:lnSpc>
              <a:spcBef>
                <a:spcPts val="1000"/>
              </a:spcBef>
              <a:spcAft>
                <a:spcPts val="0"/>
              </a:spcAft>
              <a:buClr>
                <a:schemeClr val="dk1"/>
              </a:buClr>
              <a:buSzPts val="1100"/>
              <a:buFont typeface="Arial"/>
              <a:buNone/>
            </a:pPr>
            <a:r>
              <a:t/>
            </a:r>
            <a:endParaRPr sz="2000"/>
          </a:p>
          <a:p>
            <a:pPr indent="0" lvl="0" marL="0" rtl="0" algn="l">
              <a:lnSpc>
                <a:spcPct val="90000"/>
              </a:lnSpc>
              <a:spcBef>
                <a:spcPts val="1000"/>
              </a:spcBef>
              <a:spcAft>
                <a:spcPts val="0"/>
              </a:spcAft>
              <a:buSzPts val="1800"/>
              <a:buNone/>
            </a:pPr>
            <a:r>
              <a:t/>
            </a:r>
            <a:endParaRPr b="1" sz="2000"/>
          </a:p>
        </p:txBody>
      </p:sp>
      <p:pic>
        <p:nvPicPr>
          <p:cNvPr id="527" name="Google Shape;527;g263629f4efd_0_117"/>
          <p:cNvPicPr preferRelativeResize="0"/>
          <p:nvPr/>
        </p:nvPicPr>
        <p:blipFill rotWithShape="1">
          <a:blip r:embed="rId3">
            <a:alphaModFix/>
          </a:blip>
          <a:srcRect b="0" l="0" r="0" t="0"/>
          <a:stretch/>
        </p:blipFill>
        <p:spPr>
          <a:xfrm>
            <a:off x="8659850" y="2364875"/>
            <a:ext cx="3272700" cy="32727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63629f4efd_0_1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 types by construction</a:t>
            </a:r>
            <a:endParaRPr b="1"/>
          </a:p>
        </p:txBody>
      </p:sp>
      <p:sp>
        <p:nvSpPr>
          <p:cNvPr id="533" name="Google Shape;533;g263629f4efd_0_123"/>
          <p:cNvSpPr txBox="1"/>
          <p:nvPr>
            <p:ph idx="1" type="body"/>
          </p:nvPr>
        </p:nvSpPr>
        <p:spPr>
          <a:xfrm>
            <a:off x="838200" y="1825625"/>
            <a:ext cx="7090500" cy="43512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1800"/>
              <a:buNone/>
            </a:pPr>
            <a:r>
              <a:rPr b="1" lang="en-US" sz="2000"/>
              <a:t> Hybrid Stepper Motor</a:t>
            </a:r>
            <a:endParaRPr b="1" sz="2000"/>
          </a:p>
          <a:p>
            <a:pPr indent="-355600" lvl="0" marL="457200" rtl="0" algn="l">
              <a:lnSpc>
                <a:spcPct val="90000"/>
              </a:lnSpc>
              <a:spcBef>
                <a:spcPts val="1000"/>
              </a:spcBef>
              <a:spcAft>
                <a:spcPts val="0"/>
              </a:spcAft>
              <a:buSzPts val="2000"/>
              <a:buChar char="•"/>
            </a:pPr>
            <a:r>
              <a:rPr lang="en-US" sz="2000"/>
              <a:t>The hybrid stepper motors are named so, because they combine the characteristics from both VR and PM stepper motors. They have excellent hold and dynamic torque, and very small step angles, from 0.9 to 5 degrees, making them highly accurate. Their mechanical parts can rotate at high speeds relatively to the other stepper motor types. This is the type of motor used for high end CNC and robots. The major disadvantage is the cost.</a:t>
            </a:r>
            <a:endParaRPr sz="2000"/>
          </a:p>
          <a:p>
            <a:pPr indent="-355600" lvl="0" marL="457200" rtl="0" algn="l">
              <a:lnSpc>
                <a:spcPct val="90000"/>
              </a:lnSpc>
              <a:spcBef>
                <a:spcPts val="0"/>
              </a:spcBef>
              <a:spcAft>
                <a:spcPts val="0"/>
              </a:spcAft>
              <a:buSzPts val="2000"/>
              <a:buChar char="•"/>
            </a:pPr>
            <a:r>
              <a:rPr lang="en-US" sz="2000"/>
              <a:t>Don't try to follow the coils to see how it works. Just focus on one coil and wait. </a:t>
            </a:r>
            <a:endParaRPr sz="1800"/>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t/>
            </a:r>
            <a:endParaRPr b="1" sz="2000"/>
          </a:p>
        </p:txBody>
      </p:sp>
      <p:pic>
        <p:nvPicPr>
          <p:cNvPr id="534" name="Google Shape;534;g263629f4efd_0_123"/>
          <p:cNvPicPr preferRelativeResize="0"/>
          <p:nvPr/>
        </p:nvPicPr>
        <p:blipFill rotWithShape="1">
          <a:blip r:embed="rId3">
            <a:alphaModFix/>
          </a:blip>
          <a:srcRect b="0" l="0" r="0" t="0"/>
          <a:stretch/>
        </p:blipFill>
        <p:spPr>
          <a:xfrm>
            <a:off x="8081100" y="1843225"/>
            <a:ext cx="3946925" cy="4221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263629f4efd_0_1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 types by construction</a:t>
            </a:r>
            <a:endParaRPr b="1"/>
          </a:p>
        </p:txBody>
      </p:sp>
      <p:sp>
        <p:nvSpPr>
          <p:cNvPr id="540" name="Google Shape;540;g263629f4efd_0_129"/>
          <p:cNvSpPr txBox="1"/>
          <p:nvPr>
            <p:ph idx="1" type="body"/>
          </p:nvPr>
        </p:nvSpPr>
        <p:spPr>
          <a:xfrm>
            <a:off x="838200" y="1825625"/>
            <a:ext cx="7090500" cy="43512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1800"/>
              <a:buNone/>
            </a:pPr>
            <a:r>
              <a:rPr b="1" lang="en-US" sz="2000"/>
              <a:t> Hybrid Stepper Motor</a:t>
            </a:r>
            <a:endParaRPr b="1" sz="2000"/>
          </a:p>
          <a:p>
            <a:pPr indent="-355600" lvl="0" marL="457200" rtl="0" algn="l">
              <a:lnSpc>
                <a:spcPct val="90000"/>
              </a:lnSpc>
              <a:spcBef>
                <a:spcPts val="1000"/>
              </a:spcBef>
              <a:spcAft>
                <a:spcPts val="0"/>
              </a:spcAft>
              <a:buSzPts val="2000"/>
              <a:buChar char="•"/>
            </a:pPr>
            <a:r>
              <a:t/>
            </a:r>
            <a:endParaRPr sz="1800"/>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t/>
            </a:r>
            <a:endParaRPr b="1" sz="2000"/>
          </a:p>
        </p:txBody>
      </p:sp>
      <p:pic>
        <p:nvPicPr>
          <p:cNvPr id="541" name="Google Shape;541;g263629f4efd_0_129"/>
          <p:cNvPicPr preferRelativeResize="0"/>
          <p:nvPr/>
        </p:nvPicPr>
        <p:blipFill rotWithShape="1">
          <a:blip r:embed="rId3">
            <a:alphaModFix/>
          </a:blip>
          <a:srcRect b="0" l="0" r="0" t="0"/>
          <a:stretch/>
        </p:blipFill>
        <p:spPr>
          <a:xfrm>
            <a:off x="8081100" y="1843225"/>
            <a:ext cx="3946925" cy="4221975"/>
          </a:xfrm>
          <a:prstGeom prst="rect">
            <a:avLst/>
          </a:prstGeom>
          <a:noFill/>
          <a:ln>
            <a:noFill/>
          </a:ln>
        </p:spPr>
      </p:pic>
      <p:pic>
        <p:nvPicPr>
          <p:cNvPr id="542" name="Google Shape;542;g263629f4efd_0_129"/>
          <p:cNvPicPr preferRelativeResize="0"/>
          <p:nvPr/>
        </p:nvPicPr>
        <p:blipFill rotWithShape="1">
          <a:blip r:embed="rId4">
            <a:alphaModFix/>
          </a:blip>
          <a:srcRect b="0" l="0" r="0" t="0"/>
          <a:stretch/>
        </p:blipFill>
        <p:spPr>
          <a:xfrm>
            <a:off x="5267488" y="2106350"/>
            <a:ext cx="2447925" cy="2857500"/>
          </a:xfrm>
          <a:prstGeom prst="rect">
            <a:avLst/>
          </a:prstGeom>
          <a:noFill/>
          <a:ln>
            <a:noFill/>
          </a:ln>
        </p:spPr>
      </p:pic>
      <p:pic>
        <p:nvPicPr>
          <p:cNvPr id="543" name="Google Shape;543;g263629f4efd_0_129"/>
          <p:cNvPicPr preferRelativeResize="0"/>
          <p:nvPr/>
        </p:nvPicPr>
        <p:blipFill rotWithShape="1">
          <a:blip r:embed="rId5">
            <a:alphaModFix/>
          </a:blip>
          <a:srcRect b="0" l="0" r="0" t="0"/>
          <a:stretch/>
        </p:blipFill>
        <p:spPr>
          <a:xfrm>
            <a:off x="646250" y="2488550"/>
            <a:ext cx="4328900" cy="3246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63629f4efd_0_1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 microstepping</a:t>
            </a:r>
            <a:endParaRPr b="1"/>
          </a:p>
        </p:txBody>
      </p:sp>
      <p:sp>
        <p:nvSpPr>
          <p:cNvPr id="549" name="Google Shape;549;g263629f4efd_0_137"/>
          <p:cNvSpPr txBox="1"/>
          <p:nvPr>
            <p:ph idx="1" type="body"/>
          </p:nvPr>
        </p:nvSpPr>
        <p:spPr>
          <a:xfrm>
            <a:off x="838200" y="1825625"/>
            <a:ext cx="7428000" cy="43512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1800"/>
              <a:buNone/>
            </a:pPr>
            <a:r>
              <a:rPr lang="en-US" sz="2000"/>
              <a:t>Wave drive or Single-Coil Excitation</a:t>
            </a:r>
            <a:endParaRPr sz="2000"/>
          </a:p>
          <a:p>
            <a:pPr indent="-342900" lvl="0" marL="457200" rtl="0" algn="l">
              <a:lnSpc>
                <a:spcPct val="90000"/>
              </a:lnSpc>
              <a:spcBef>
                <a:spcPts val="1000"/>
              </a:spcBef>
              <a:spcAft>
                <a:spcPts val="0"/>
              </a:spcAft>
              <a:buSzPts val="1800"/>
              <a:buChar char="•"/>
            </a:pPr>
            <a:r>
              <a:rPr lang="en-US" sz="1800"/>
              <a:t>The first way is the one described previously. This is called Single-Coil Excitation, and means that only one coil is energized each time. This method is rarely used, generally when power saving is necessary. It provides less than half of the nominal torque of the motor, therefore the motor load cannot be high.</a:t>
            </a:r>
            <a:endParaRPr sz="1800"/>
          </a:p>
          <a:p>
            <a:pPr indent="0" lvl="0" marL="457200" rtl="0" algn="l">
              <a:lnSpc>
                <a:spcPct val="90000"/>
              </a:lnSpc>
              <a:spcBef>
                <a:spcPts val="1000"/>
              </a:spcBef>
              <a:spcAft>
                <a:spcPts val="0"/>
              </a:spcAft>
              <a:buSzPts val="1800"/>
              <a:buNone/>
            </a:pPr>
            <a:r>
              <a:rPr lang="en-US" sz="2000"/>
              <a:t>Full step drive</a:t>
            </a:r>
            <a:endParaRPr sz="1800"/>
          </a:p>
          <a:p>
            <a:pPr indent="-342900" lvl="0" marL="457200" rtl="0" algn="l">
              <a:lnSpc>
                <a:spcPct val="90000"/>
              </a:lnSpc>
              <a:spcBef>
                <a:spcPts val="1000"/>
              </a:spcBef>
              <a:spcAft>
                <a:spcPts val="0"/>
              </a:spcAft>
              <a:buSzPts val="1800"/>
              <a:buChar char="•"/>
            </a:pPr>
            <a:r>
              <a:rPr lang="en-US" sz="1800"/>
              <a:t>The second and most often used method, is the Full step drive. In this method, the coils are energized in pairs. According to the connection of the coils (series or parallel) the motor will require double the voltage or double the current to operate that needs when driving with Single-Coil Excitation. Yet, it produces 100% the nominal torque of the motor.</a:t>
            </a:r>
            <a:endParaRPr sz="18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b="1" sz="1800"/>
          </a:p>
        </p:txBody>
      </p:sp>
      <p:pic>
        <p:nvPicPr>
          <p:cNvPr id="550" name="Google Shape;550;g263629f4efd_0_137"/>
          <p:cNvPicPr preferRelativeResize="0"/>
          <p:nvPr/>
        </p:nvPicPr>
        <p:blipFill rotWithShape="1">
          <a:blip r:embed="rId3">
            <a:alphaModFix/>
          </a:blip>
          <a:srcRect b="0" l="0" r="0" t="0"/>
          <a:stretch/>
        </p:blipFill>
        <p:spPr>
          <a:xfrm>
            <a:off x="9368150" y="1871825"/>
            <a:ext cx="1885950" cy="1885950"/>
          </a:xfrm>
          <a:prstGeom prst="rect">
            <a:avLst/>
          </a:prstGeom>
          <a:noFill/>
          <a:ln>
            <a:noFill/>
          </a:ln>
        </p:spPr>
      </p:pic>
      <p:pic>
        <p:nvPicPr>
          <p:cNvPr id="551" name="Google Shape;551;g263629f4efd_0_137"/>
          <p:cNvPicPr preferRelativeResize="0"/>
          <p:nvPr/>
        </p:nvPicPr>
        <p:blipFill rotWithShape="1">
          <a:blip r:embed="rId4">
            <a:alphaModFix/>
          </a:blip>
          <a:srcRect b="0" l="0" r="0" t="0"/>
          <a:stretch/>
        </p:blipFill>
        <p:spPr>
          <a:xfrm>
            <a:off x="9368150" y="4196425"/>
            <a:ext cx="1885950" cy="1885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63629f4efd_0_1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 microstepping</a:t>
            </a:r>
            <a:endParaRPr b="1"/>
          </a:p>
        </p:txBody>
      </p:sp>
      <p:sp>
        <p:nvSpPr>
          <p:cNvPr id="557" name="Google Shape;557;g263629f4efd_0_144"/>
          <p:cNvSpPr txBox="1"/>
          <p:nvPr>
            <p:ph idx="1" type="body"/>
          </p:nvPr>
        </p:nvSpPr>
        <p:spPr>
          <a:xfrm>
            <a:off x="838200" y="1825625"/>
            <a:ext cx="7428000" cy="43512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1800"/>
              <a:buNone/>
            </a:pPr>
            <a:r>
              <a:rPr lang="en-US" sz="2000"/>
              <a:t>Half stepping</a:t>
            </a:r>
            <a:endParaRPr sz="2000"/>
          </a:p>
          <a:p>
            <a:pPr indent="-342900" lvl="0" marL="457200" rtl="0" algn="l">
              <a:lnSpc>
                <a:spcPct val="90000"/>
              </a:lnSpc>
              <a:spcBef>
                <a:spcPts val="1000"/>
              </a:spcBef>
              <a:spcAft>
                <a:spcPts val="0"/>
              </a:spcAft>
              <a:buSzPts val="1800"/>
              <a:buChar char="•"/>
            </a:pPr>
            <a:r>
              <a:rPr lang="en-US" sz="1800"/>
              <a:t>This is a very interesting way to achieve double the accuracy of a positioning system, without changing anything from the hardware! According to this method, all coil pairs can be energized simultaneously, causing the rotor to rotate half the way as a normal step. This method can be single-coil or two-coil excitation as well. </a:t>
            </a:r>
            <a:endParaRPr sz="18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b="1" sz="1800"/>
          </a:p>
        </p:txBody>
      </p:sp>
      <p:pic>
        <p:nvPicPr>
          <p:cNvPr id="558" name="Google Shape;558;g263629f4efd_0_144"/>
          <p:cNvPicPr preferRelativeResize="0"/>
          <p:nvPr/>
        </p:nvPicPr>
        <p:blipFill rotWithShape="1">
          <a:blip r:embed="rId3">
            <a:alphaModFix/>
          </a:blip>
          <a:srcRect b="0" l="0" r="0" t="0"/>
          <a:stretch/>
        </p:blipFill>
        <p:spPr>
          <a:xfrm>
            <a:off x="9467850" y="1881500"/>
            <a:ext cx="1885950" cy="1885950"/>
          </a:xfrm>
          <a:prstGeom prst="rect">
            <a:avLst/>
          </a:prstGeom>
          <a:noFill/>
          <a:ln>
            <a:noFill/>
          </a:ln>
        </p:spPr>
      </p:pic>
      <p:pic>
        <p:nvPicPr>
          <p:cNvPr id="559" name="Google Shape;559;g263629f4efd_0_144"/>
          <p:cNvPicPr preferRelativeResize="0"/>
          <p:nvPr/>
        </p:nvPicPr>
        <p:blipFill rotWithShape="1">
          <a:blip r:embed="rId4">
            <a:alphaModFix/>
          </a:blip>
          <a:srcRect b="0" l="0" r="0" t="0"/>
          <a:stretch/>
        </p:blipFill>
        <p:spPr>
          <a:xfrm>
            <a:off x="9467850" y="4080700"/>
            <a:ext cx="1885950" cy="18859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263629f4efd_0_1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 microstepping</a:t>
            </a:r>
            <a:endParaRPr b="1"/>
          </a:p>
        </p:txBody>
      </p:sp>
      <p:sp>
        <p:nvSpPr>
          <p:cNvPr id="565" name="Google Shape;565;g263629f4efd_0_151"/>
          <p:cNvSpPr txBox="1"/>
          <p:nvPr>
            <p:ph idx="1" type="body"/>
          </p:nvPr>
        </p:nvSpPr>
        <p:spPr>
          <a:xfrm>
            <a:off x="838200" y="1748475"/>
            <a:ext cx="7428000" cy="43512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1800"/>
              <a:buNone/>
            </a:pPr>
            <a:r>
              <a:rPr lang="en-US" sz="2000"/>
              <a:t>Microstepping</a:t>
            </a:r>
            <a:endParaRPr sz="2000"/>
          </a:p>
          <a:p>
            <a:pPr indent="-342900" lvl="0" marL="457200" rtl="0" algn="l">
              <a:lnSpc>
                <a:spcPct val="90000"/>
              </a:lnSpc>
              <a:spcBef>
                <a:spcPts val="1000"/>
              </a:spcBef>
              <a:spcAft>
                <a:spcPts val="0"/>
              </a:spcAft>
              <a:buSzPts val="1800"/>
              <a:buChar char="•"/>
            </a:pPr>
            <a:r>
              <a:rPr lang="en-US" sz="1800"/>
              <a:t>Microstepping is the most common method to control stepper motors nowadays. The idea of microstepping, is to power the coils of the motor NOT with pulses, but with a waveform similar to a sin waveform. This way, the positioning from one step to the other is smoother, making the stepper motor suitable to be used for high accuracy applications such as CNC positioning systems. Also, the stress of the parts connected on the motor, as well as the stress on the motor itself is significantly decreased. With microstepping, a stepper motor can rotate almost continuous, like simple DC motors.</a:t>
            </a:r>
            <a:endParaRPr sz="1800"/>
          </a:p>
          <a:p>
            <a:pPr indent="0" lvl="0" marL="0" rtl="0" algn="l">
              <a:lnSpc>
                <a:spcPct val="90000"/>
              </a:lnSpc>
              <a:spcBef>
                <a:spcPts val="1000"/>
              </a:spcBef>
              <a:spcAft>
                <a:spcPts val="0"/>
              </a:spcAft>
              <a:buSzPts val="1800"/>
              <a:buNone/>
            </a:pPr>
            <a:r>
              <a:t/>
            </a:r>
            <a:endParaRPr sz="1800"/>
          </a:p>
          <a:p>
            <a:pPr indent="0" lvl="0" marL="0" rtl="0" algn="l">
              <a:lnSpc>
                <a:spcPct val="90000"/>
              </a:lnSpc>
              <a:spcBef>
                <a:spcPts val="1000"/>
              </a:spcBef>
              <a:spcAft>
                <a:spcPts val="0"/>
              </a:spcAft>
              <a:buSzPts val="1800"/>
              <a:buNone/>
            </a:pPr>
            <a:r>
              <a:t/>
            </a:r>
            <a:endParaRPr b="1" sz="1800"/>
          </a:p>
        </p:txBody>
      </p:sp>
      <p:pic>
        <p:nvPicPr>
          <p:cNvPr id="566" name="Google Shape;566;g263629f4efd_0_151"/>
          <p:cNvPicPr preferRelativeResize="0"/>
          <p:nvPr/>
        </p:nvPicPr>
        <p:blipFill rotWithShape="1">
          <a:blip r:embed="rId3">
            <a:alphaModFix/>
          </a:blip>
          <a:srcRect b="0" l="0" r="0" t="0"/>
          <a:stretch/>
        </p:blipFill>
        <p:spPr>
          <a:xfrm>
            <a:off x="9242650" y="2486025"/>
            <a:ext cx="2111138" cy="1885950"/>
          </a:xfrm>
          <a:prstGeom prst="rect">
            <a:avLst/>
          </a:prstGeom>
          <a:noFill/>
          <a:ln>
            <a:noFill/>
          </a:ln>
        </p:spPr>
      </p:pic>
      <p:pic>
        <p:nvPicPr>
          <p:cNvPr id="567" name="Google Shape;567;g263629f4efd_0_151"/>
          <p:cNvPicPr preferRelativeResize="0"/>
          <p:nvPr/>
        </p:nvPicPr>
        <p:blipFill rotWithShape="1">
          <a:blip r:embed="rId4">
            <a:alphaModFix/>
          </a:blip>
          <a:srcRect b="0" l="0" r="0" t="0"/>
          <a:stretch/>
        </p:blipFill>
        <p:spPr>
          <a:xfrm>
            <a:off x="1295150" y="4528975"/>
            <a:ext cx="9867900" cy="1885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cce2537c60_1_1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Diodes</a:t>
            </a:r>
            <a:endParaRPr/>
          </a:p>
        </p:txBody>
      </p:sp>
      <p:sp>
        <p:nvSpPr>
          <p:cNvPr id="134" name="Google Shape;134;g1cce2537c60_1_12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SzPts val="2000"/>
              <a:buChar char="•"/>
            </a:pPr>
            <a:r>
              <a:rPr lang="en-US" sz="2000"/>
              <a:t>Zener diode type of diode that allows current to flow in the conventional manner - from its anode to its cathode i.e. when the anode is positive with respect to the cathode. When the voltage across the terminals is reversed and the potential reaches the Zener voltage (or "knee"), the junction will breakdown and current will flow in the reverse direction - a desired characteristic. This effect is known as the Zener effect, after Clarence Zener, who first described the phenomenon. Zener diodes are manufactured with a great variety of Zener voltages (Vz) and some are even variable.  (wikipedia ftw)</a:t>
            </a:r>
            <a:endParaRPr sz="2000"/>
          </a:p>
          <a:p>
            <a:pPr indent="-177800" lvl="0" marL="228600" rtl="0" algn="l">
              <a:lnSpc>
                <a:spcPct val="90000"/>
              </a:lnSpc>
              <a:spcBef>
                <a:spcPts val="0"/>
              </a:spcBef>
              <a:spcAft>
                <a:spcPts val="0"/>
              </a:spcAft>
              <a:buSzPts val="2000"/>
              <a:buChar char="•"/>
            </a:pPr>
            <a:r>
              <a:rPr lang="en-US" sz="2000"/>
              <a:t>Zener diodes have a highly doped p–n junction. A similar breakdown is observed in general purpose diodes (which might be quite high), but the voltage and sharpness of the knee is not clearly defined as in Zener diodes. Normal diodes are not designed to operate in the breakdown region and it can cause permanent failure of the device.</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63629f4efd_0_1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 drivers</a:t>
            </a:r>
            <a:endParaRPr b="1"/>
          </a:p>
        </p:txBody>
      </p:sp>
      <p:sp>
        <p:nvSpPr>
          <p:cNvPr id="573" name="Google Shape;573;g263629f4efd_0_158"/>
          <p:cNvSpPr txBox="1"/>
          <p:nvPr>
            <p:ph idx="1" type="body"/>
          </p:nvPr>
        </p:nvSpPr>
        <p:spPr>
          <a:xfrm>
            <a:off x="838200" y="1748475"/>
            <a:ext cx="109197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sz="2000"/>
              <a:t>Remember transistors and H-bridges?</a:t>
            </a:r>
            <a:endParaRPr sz="2000"/>
          </a:p>
          <a:p>
            <a:pPr indent="-355600" lvl="0" marL="457200" rtl="0" algn="l">
              <a:lnSpc>
                <a:spcPct val="90000"/>
              </a:lnSpc>
              <a:spcBef>
                <a:spcPts val="0"/>
              </a:spcBef>
              <a:spcAft>
                <a:spcPts val="0"/>
              </a:spcAft>
              <a:buSzPts val="2000"/>
              <a:buChar char="•"/>
            </a:pPr>
            <a:r>
              <a:rPr lang="en-US" sz="2000"/>
              <a:t>We can easily control the</a:t>
            </a:r>
            <a:r>
              <a:rPr b="1" lang="en-US" sz="2000"/>
              <a:t> Unipolar </a:t>
            </a:r>
            <a:r>
              <a:rPr lang="en-US" sz="2000"/>
              <a:t>stepper motor with </a:t>
            </a:r>
            <a:r>
              <a:rPr b="1" lang="en-US" sz="2000"/>
              <a:t>transistors </a:t>
            </a:r>
            <a:r>
              <a:rPr lang="en-US" sz="2000"/>
              <a:t>while controlling the </a:t>
            </a:r>
            <a:r>
              <a:rPr b="1" lang="en-US" sz="2000"/>
              <a:t>Bipolar </a:t>
            </a:r>
            <a:r>
              <a:rPr lang="en-US" sz="2000"/>
              <a:t>motors with </a:t>
            </a:r>
            <a:r>
              <a:rPr b="1" lang="en-US" sz="2000"/>
              <a:t>Dual H-bridge drivers.</a:t>
            </a:r>
            <a:r>
              <a:rPr lang="en-US" sz="2000"/>
              <a:t> Why is that?</a:t>
            </a:r>
            <a:endParaRPr sz="2000"/>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t/>
            </a:r>
            <a:endParaRPr b="1" sz="1800"/>
          </a:p>
        </p:txBody>
      </p:sp>
      <p:pic>
        <p:nvPicPr>
          <p:cNvPr id="574" name="Google Shape;574;g263629f4efd_0_158"/>
          <p:cNvPicPr preferRelativeResize="0"/>
          <p:nvPr/>
        </p:nvPicPr>
        <p:blipFill rotWithShape="1">
          <a:blip r:embed="rId3">
            <a:alphaModFix/>
          </a:blip>
          <a:srcRect b="0" l="0" r="0" t="0"/>
          <a:stretch/>
        </p:blipFill>
        <p:spPr>
          <a:xfrm>
            <a:off x="2489113" y="3307888"/>
            <a:ext cx="6943725" cy="29622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263629f4efd_0_164"/>
          <p:cNvSpPr txBox="1"/>
          <p:nvPr>
            <p:ph idx="1" type="body"/>
          </p:nvPr>
        </p:nvSpPr>
        <p:spPr>
          <a:xfrm>
            <a:off x="838200" y="1748475"/>
            <a:ext cx="7176300" cy="43512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1800"/>
              <a:buNone/>
            </a:pPr>
            <a:r>
              <a:rPr lang="en-US" sz="2000"/>
              <a:t>ULN2003</a:t>
            </a:r>
            <a:endParaRPr sz="2000"/>
          </a:p>
          <a:p>
            <a:pPr indent="-355600" lvl="0" marL="457200" rtl="0" algn="l">
              <a:lnSpc>
                <a:spcPct val="90000"/>
              </a:lnSpc>
              <a:spcBef>
                <a:spcPts val="1000"/>
              </a:spcBef>
              <a:spcAft>
                <a:spcPts val="0"/>
              </a:spcAft>
              <a:buSzPts val="2000"/>
              <a:buChar char="•"/>
            </a:pPr>
            <a:r>
              <a:rPr lang="en-US" sz="2000"/>
              <a:t>Is an array of seven NPN Darlington transistors</a:t>
            </a:r>
            <a:endParaRPr sz="2000"/>
          </a:p>
          <a:p>
            <a:pPr indent="-355600" lvl="0" marL="457200" rtl="0" algn="l">
              <a:lnSpc>
                <a:spcPct val="90000"/>
              </a:lnSpc>
              <a:spcBef>
                <a:spcPts val="0"/>
              </a:spcBef>
              <a:spcAft>
                <a:spcPts val="0"/>
              </a:spcAft>
              <a:buSzPts val="2000"/>
              <a:buChar char="•"/>
            </a:pPr>
            <a:r>
              <a:rPr lang="en-US" sz="2000"/>
              <a:t>Darlington transistor (also known as Darlington pair) achieves very high current amplification by connecting two bipolar transistors in direct DC coupling so the current amplified by the first transistor is amplified further by the second one. The resultant current gain is the product of those of the two component transistors:</a:t>
            </a:r>
            <a:endParaRPr sz="2000"/>
          </a:p>
          <a:p>
            <a:pPr indent="0" lvl="0" marL="0" rtl="0" algn="l">
              <a:lnSpc>
                <a:spcPct val="90000"/>
              </a:lnSpc>
              <a:spcBef>
                <a:spcPts val="1000"/>
              </a:spcBef>
              <a:spcAft>
                <a:spcPts val="0"/>
              </a:spcAft>
              <a:buSzPts val="1800"/>
              <a:buNone/>
            </a:pPr>
            <a:r>
              <a:t/>
            </a:r>
            <a:endParaRPr sz="2000"/>
          </a:p>
          <a:p>
            <a:pPr indent="0" lvl="0" marL="0" rtl="0" algn="l">
              <a:lnSpc>
                <a:spcPct val="90000"/>
              </a:lnSpc>
              <a:spcBef>
                <a:spcPts val="1000"/>
              </a:spcBef>
              <a:spcAft>
                <a:spcPts val="0"/>
              </a:spcAft>
              <a:buSzPts val="1800"/>
              <a:buNone/>
            </a:pPr>
            <a:r>
              <a:t/>
            </a:r>
            <a:endParaRPr b="1" sz="1800"/>
          </a:p>
        </p:txBody>
      </p:sp>
      <p:sp>
        <p:nvSpPr>
          <p:cNvPr id="580" name="Google Shape;580;g263629f4efd_0_1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 drivers</a:t>
            </a:r>
            <a:endParaRPr b="1"/>
          </a:p>
        </p:txBody>
      </p:sp>
      <p:pic>
        <p:nvPicPr>
          <p:cNvPr id="581" name="Google Shape;581;g263629f4efd_0_164"/>
          <p:cNvPicPr preferRelativeResize="0"/>
          <p:nvPr/>
        </p:nvPicPr>
        <p:blipFill rotWithShape="1">
          <a:blip r:embed="rId3">
            <a:alphaModFix/>
          </a:blip>
          <a:srcRect b="0" l="0" r="0" t="0"/>
          <a:stretch/>
        </p:blipFill>
        <p:spPr>
          <a:xfrm>
            <a:off x="8014563" y="1932950"/>
            <a:ext cx="3743325" cy="2895600"/>
          </a:xfrm>
          <a:prstGeom prst="rect">
            <a:avLst/>
          </a:prstGeom>
          <a:noFill/>
          <a:ln>
            <a:noFill/>
          </a:ln>
        </p:spPr>
      </p:pic>
      <p:pic>
        <p:nvPicPr>
          <p:cNvPr id="582" name="Google Shape;582;g263629f4efd_0_164"/>
          <p:cNvPicPr preferRelativeResize="0"/>
          <p:nvPr/>
        </p:nvPicPr>
        <p:blipFill rotWithShape="1">
          <a:blip r:embed="rId4">
            <a:alphaModFix/>
          </a:blip>
          <a:srcRect b="0" l="0" r="0" t="0"/>
          <a:stretch/>
        </p:blipFill>
        <p:spPr>
          <a:xfrm>
            <a:off x="4010650" y="4052875"/>
            <a:ext cx="3102700" cy="775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63629f4efd_0_171"/>
          <p:cNvSpPr txBox="1"/>
          <p:nvPr>
            <p:ph idx="1" type="body"/>
          </p:nvPr>
        </p:nvSpPr>
        <p:spPr>
          <a:xfrm>
            <a:off x="838200" y="1748475"/>
            <a:ext cx="6616500" cy="43512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1000"/>
              </a:spcBef>
              <a:spcAft>
                <a:spcPts val="0"/>
              </a:spcAft>
              <a:buSzPts val="1800"/>
              <a:buNone/>
            </a:pPr>
            <a:r>
              <a:rPr lang="en-US" sz="2000"/>
              <a:t>L293D</a:t>
            </a:r>
            <a:endParaRPr sz="2000"/>
          </a:p>
          <a:p>
            <a:pPr indent="-355600" lvl="0" marL="457200" rtl="0" algn="l">
              <a:lnSpc>
                <a:spcPct val="90000"/>
              </a:lnSpc>
              <a:spcBef>
                <a:spcPts val="1000"/>
              </a:spcBef>
              <a:spcAft>
                <a:spcPts val="0"/>
              </a:spcAft>
              <a:buSzPts val="2000"/>
              <a:buChar char="•"/>
            </a:pPr>
            <a:r>
              <a:rPr lang="en-US" sz="2000"/>
              <a:t>L293D is a typical Motor driver or Motor Driver IC which allows DC motor to drive on either direction. L293D is a 16-pin IC which can control a set of two DC motors simultaneously in any direction. </a:t>
            </a:r>
            <a:endParaRPr sz="2000"/>
          </a:p>
          <a:p>
            <a:pPr indent="-355600" lvl="0" marL="457200" rtl="0" algn="l">
              <a:lnSpc>
                <a:spcPct val="90000"/>
              </a:lnSpc>
              <a:spcBef>
                <a:spcPts val="0"/>
              </a:spcBef>
              <a:spcAft>
                <a:spcPts val="0"/>
              </a:spcAft>
              <a:buSzPts val="2000"/>
              <a:buChar char="•"/>
            </a:pPr>
            <a:r>
              <a:rPr lang="en-US" sz="2000"/>
              <a:t>In the case of a bipolar stepper, instead of controlling 2 DC motors, we will use them to control the two phases</a:t>
            </a:r>
            <a:endParaRPr sz="2000"/>
          </a:p>
          <a:p>
            <a:pPr indent="0" lvl="0" marL="0" rtl="0" algn="l">
              <a:lnSpc>
                <a:spcPct val="90000"/>
              </a:lnSpc>
              <a:spcBef>
                <a:spcPts val="1000"/>
              </a:spcBef>
              <a:spcAft>
                <a:spcPts val="0"/>
              </a:spcAft>
              <a:buSzPts val="1800"/>
              <a:buNone/>
            </a:pPr>
            <a:r>
              <a:t/>
            </a:r>
            <a:endParaRPr b="1" sz="1800"/>
          </a:p>
        </p:txBody>
      </p:sp>
      <p:sp>
        <p:nvSpPr>
          <p:cNvPr id="588" name="Google Shape;588;g263629f4efd_0_1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US"/>
              <a:t>Stepper motors: drivers</a:t>
            </a:r>
            <a:endParaRPr b="1"/>
          </a:p>
        </p:txBody>
      </p:sp>
      <p:pic>
        <p:nvPicPr>
          <p:cNvPr id="589" name="Google Shape;589;g263629f4efd_0_171"/>
          <p:cNvPicPr preferRelativeResize="0"/>
          <p:nvPr/>
        </p:nvPicPr>
        <p:blipFill rotWithShape="1">
          <a:blip r:embed="rId3">
            <a:alphaModFix/>
          </a:blip>
          <a:srcRect b="0" l="0" r="0" t="0"/>
          <a:stretch/>
        </p:blipFill>
        <p:spPr>
          <a:xfrm>
            <a:off x="7454551" y="1814300"/>
            <a:ext cx="4737450" cy="28059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Attendance check</a:t>
            </a:r>
            <a:endParaRPr/>
          </a:p>
        </p:txBody>
      </p:sp>
      <p:sp>
        <p:nvSpPr>
          <p:cNvPr id="595" name="Google Shape;595;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cce2537c60_1_12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Transistors</a:t>
            </a:r>
            <a:endParaRPr/>
          </a:p>
        </p:txBody>
      </p:sp>
      <p:sp>
        <p:nvSpPr>
          <p:cNvPr id="140" name="Google Shape;140;g1cce2537c60_1_1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SzPts val="2000"/>
              <a:buChar char="•"/>
            </a:pPr>
            <a:r>
              <a:rPr lang="en-US" sz="2000"/>
              <a:t>Earlier we saw that simple diodes are made up from two pieces of semiconductor material to form a simple pn-junction and we also learnt about their properties and characteristics.</a:t>
            </a:r>
            <a:endParaRPr sz="2000"/>
          </a:p>
          <a:p>
            <a:pPr indent="-177800" lvl="0" marL="228600" rtl="0" algn="l">
              <a:lnSpc>
                <a:spcPct val="90000"/>
              </a:lnSpc>
              <a:spcBef>
                <a:spcPts val="0"/>
              </a:spcBef>
              <a:spcAft>
                <a:spcPts val="0"/>
              </a:spcAft>
              <a:buSzPts val="2000"/>
              <a:buChar char="•"/>
            </a:pPr>
            <a:r>
              <a:rPr lang="en-US" sz="2000"/>
              <a:t>What happens if we join two diodes together?</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cce2537c60_1_1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Electronics: Transistors</a:t>
            </a:r>
            <a:endParaRPr/>
          </a:p>
        </p:txBody>
      </p:sp>
      <p:sp>
        <p:nvSpPr>
          <p:cNvPr id="146" name="Google Shape;146;g1cce2537c60_1_13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SzPts val="2000"/>
              <a:buChar char="•"/>
            </a:pPr>
            <a:r>
              <a:rPr lang="en-US" sz="2000"/>
              <a:t>Earlier we saw that simple diodes are made up from two pieces of semiconductor material to form a simple pn-junction and we also learnt about their properties and characteristics.</a:t>
            </a:r>
            <a:endParaRPr sz="2000"/>
          </a:p>
          <a:p>
            <a:pPr indent="-177800" lvl="0" marL="228600" rtl="0" algn="l">
              <a:lnSpc>
                <a:spcPct val="90000"/>
              </a:lnSpc>
              <a:spcBef>
                <a:spcPts val="0"/>
              </a:spcBef>
              <a:spcAft>
                <a:spcPts val="0"/>
              </a:spcAft>
              <a:buSzPts val="2000"/>
              <a:buChar char="•"/>
            </a:pPr>
            <a:r>
              <a:rPr lang="en-US" sz="2000"/>
              <a:t>What happens if we join two diodes together?</a:t>
            </a:r>
            <a:endParaRPr sz="2000"/>
          </a:p>
          <a:p>
            <a:pPr indent="-355600" lvl="1" marL="914400" rtl="0" algn="l">
              <a:lnSpc>
                <a:spcPct val="90000"/>
              </a:lnSpc>
              <a:spcBef>
                <a:spcPts val="0"/>
              </a:spcBef>
              <a:spcAft>
                <a:spcPts val="0"/>
              </a:spcAft>
              <a:buSzPts val="2000"/>
              <a:buChar char="•"/>
            </a:pPr>
            <a:r>
              <a:rPr lang="en-US" sz="2000"/>
              <a:t>It will give us two PN-junctions connected together in series that share a common </a:t>
            </a:r>
            <a:r>
              <a:rPr b="1" lang="en-US" sz="2000"/>
              <a:t>P or N</a:t>
            </a:r>
            <a:r>
              <a:rPr lang="en-US" sz="2000"/>
              <a:t> terminal. The fusion of these two diodes produces a three layer, two junction, three terminal device forming the basis of a </a:t>
            </a:r>
            <a:r>
              <a:rPr b="1" lang="en-US" sz="2000"/>
              <a:t>Bipolar Junction Transistor</a:t>
            </a:r>
            <a:r>
              <a:rPr lang="en-US" sz="2000"/>
              <a:t>, or </a:t>
            </a:r>
            <a:r>
              <a:rPr b="1" lang="en-US" sz="2000"/>
              <a:t>BJT </a:t>
            </a:r>
            <a:r>
              <a:rPr lang="en-US" sz="2000"/>
              <a:t>for short.</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a:p>
            <a:pPr indent="0" lvl="0" marL="0" rtl="0" algn="l">
              <a:lnSpc>
                <a:spcPct val="90000"/>
              </a:lnSpc>
              <a:spcBef>
                <a:spcPts val="0"/>
              </a:spcBef>
              <a:spcAft>
                <a:spcPts val="0"/>
              </a:spcAft>
              <a:buSzPts val="1800"/>
              <a:buNone/>
            </a:pPr>
            <a:r>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96C5E0EFD45A41BAE1930261B7EAAC" ma:contentTypeVersion="11" ma:contentTypeDescription="Create a new document." ma:contentTypeScope="" ma:versionID="35d6d7855d28db84f5b73fd926aa502c">
  <xsd:schema xmlns:xsd="http://www.w3.org/2001/XMLSchema" xmlns:xs="http://www.w3.org/2001/XMLSchema" xmlns:p="http://schemas.microsoft.com/office/2006/metadata/properties" xmlns:ns2="01e14256-7e3b-40de-a164-22bb769e3f96" xmlns:ns3="87b9a8d8-25bc-48b3-af1a-2a071e6b1cb5" targetNamespace="http://schemas.microsoft.com/office/2006/metadata/properties" ma:root="true" ma:fieldsID="8afa6d38e439abdafbc25d2d86e08843" ns2:_="" ns3:_="">
    <xsd:import namespace="01e14256-7e3b-40de-a164-22bb769e3f96"/>
    <xsd:import namespace="87b9a8d8-25bc-48b3-af1a-2a071e6b1cb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e14256-7e3b-40de-a164-22bb769e3f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5cd9f51-4d1e-4d57-bf3d-f118fc5c8090"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b9a8d8-25bc-48b3-af1a-2a071e6b1cb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66b23c82-b81d-4624-a0e7-e005bfe2a524}" ma:internalName="TaxCatchAll" ma:showField="CatchAllData" ma:web="87b9a8d8-25bc-48b3-af1a-2a071e6b1cb5">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7b9a8d8-25bc-48b3-af1a-2a071e6b1cb5" xsi:nil="true"/>
    <lcf76f155ced4ddcb4097134ff3c332f xmlns="01e14256-7e3b-40de-a164-22bb769e3f9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442C4FA-C9A7-4F10-ACDD-369CE13850C7}"/>
</file>

<file path=customXml/itemProps2.xml><?xml version="1.0" encoding="utf-8"?>
<ds:datastoreItem xmlns:ds="http://schemas.openxmlformats.org/officeDocument/2006/customXml" ds:itemID="{A6D6C0FF-FFA0-483A-B6ED-58069337C5F7}"/>
</file>

<file path=customXml/itemProps3.xml><?xml version="1.0" encoding="utf-8"?>
<ds:datastoreItem xmlns:ds="http://schemas.openxmlformats.org/officeDocument/2006/customXml" ds:itemID="{8DABE181-BBDC-4CAC-8D34-4272FD688712}"/>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Andrei Dumitriu</dc:creator>
  <dcterms:created xsi:type="dcterms:W3CDTF">2019-11-05T16:54:21Z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0x010100C596C5E0EFD45A41BAE1930261B7EAAC</vt:lpwstr>
  </property>
</Properties>
</file>